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2" r:id="rId6"/>
    <p:sldId id="259" r:id="rId7"/>
    <p:sldId id="265" r:id="rId8"/>
    <p:sldId id="266" r:id="rId9"/>
    <p:sldId id="260" r:id="rId10"/>
    <p:sldId id="261" r:id="rId11"/>
    <p:sldId id="263" r:id="rId12"/>
  </p:sldIdLst>
  <p:sldSz cx="18288000" cy="10287000"/>
  <p:notesSz cx="6858000" cy="9144000"/>
  <p:embeddedFontLst>
    <p:embeddedFont>
      <p:font typeface="Averta" pitchFamily="2" charset="77"/>
      <p:regular r:id="rId14"/>
      <p:italic r:id="rId15"/>
    </p:embeddedFont>
    <p:embeddedFont>
      <p:font typeface="Averta Bold" pitchFamily="2" charset="77"/>
      <p:regular r:id="rId16"/>
      <p:bold r:id="rId17"/>
      <p:italic r:id="rId18"/>
      <p:boldItalic r:id="rId19"/>
    </p:embeddedFont>
    <p:embeddedFont>
      <p:font typeface="HK Grotesk" pitchFamily="2" charset="7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8" autoAdjust="0"/>
  </p:normalViewPr>
  <p:slideViewPr>
    <p:cSldViewPr>
      <p:cViewPr varScale="1">
        <p:scale>
          <a:sx n="60" d="100"/>
          <a:sy n="60" d="100"/>
        </p:scale>
        <p:origin x="200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F9533-2DEA-5E4A-B375-895A04285D61}" type="datetimeFigureOut">
              <a:rPr lang="en-GR" smtClean="0"/>
              <a:t>23/2/25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081-9987-A64A-AC52-B39F79421791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850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D081-9987-A64A-AC52-B39F79421791}" type="slidenum">
              <a:rPr lang="en-GR" smtClean="0"/>
              <a:t>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4827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svg"/><Relationship Id="rId7" Type="http://schemas.openxmlformats.org/officeDocument/2006/relationships/image" Target="../media/image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sv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53582546" cy="86390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582551" cy="86390181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99875" y="610210"/>
            <a:ext cx="6932242" cy="1502784"/>
            <a:chOff x="0" y="0"/>
            <a:chExt cx="9242990" cy="2003712"/>
          </a:xfrm>
        </p:grpSpPr>
        <p:sp>
          <p:nvSpPr>
            <p:cNvPr id="6" name="TextBox 6"/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7054432" y="5433305"/>
            <a:ext cx="4525800" cy="1901079"/>
            <a:chOff x="0" y="0"/>
            <a:chExt cx="5897502" cy="2135796"/>
          </a:xfrm>
        </p:grpSpPr>
        <p:sp>
          <p:nvSpPr>
            <p:cNvPr id="19" name="Freeform 19"/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567370" y="2671001"/>
            <a:ext cx="7567433" cy="2306350"/>
            <a:chOff x="-16992" y="-260627"/>
            <a:chExt cx="10089910" cy="3075133"/>
          </a:xfrm>
        </p:grpSpPr>
        <p:sp>
          <p:nvSpPr>
            <p:cNvPr id="23" name="Freeform 23"/>
            <p:cNvSpPr/>
            <p:nvPr/>
          </p:nvSpPr>
          <p:spPr>
            <a:xfrm>
              <a:off x="-16992" y="-260627"/>
              <a:ext cx="9829017" cy="3075133"/>
            </a:xfrm>
            <a:custGeom>
              <a:avLst/>
              <a:gdLst/>
              <a:ahLst/>
              <a:cxnLst/>
              <a:rect l="l" t="t" r="r" b="b"/>
              <a:pathLst>
                <a:path w="9829017" h="3075133">
                  <a:moveTo>
                    <a:pt x="0" y="0"/>
                  </a:moveTo>
                  <a:lnTo>
                    <a:pt x="9829017" y="0"/>
                  </a:lnTo>
                  <a:lnTo>
                    <a:pt x="9829017" y="3075133"/>
                  </a:lnTo>
                  <a:lnTo>
                    <a:pt x="0" y="3075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4805" r="-1480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678360" y="705914"/>
              <a:ext cx="7394558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47"/>
                </a:lnSpc>
              </a:pPr>
              <a:r>
                <a:rPr lang="en-US" sz="5400" b="1" dirty="0" err="1">
                  <a:solidFill>
                    <a:srgbClr val="000000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HackaThanos</a:t>
              </a:r>
              <a:endParaRPr lang="en-US" sz="5400" b="1" dirty="0">
                <a:solidFill>
                  <a:srgbClr val="000000"/>
                </a:solidFill>
                <a:latin typeface="Averta Bold"/>
                <a:ea typeface="Averta Bold"/>
                <a:cs typeface="Averta Bold"/>
                <a:sym typeface="Averta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983252" y="7524988"/>
            <a:ext cx="8970181" cy="2519105"/>
            <a:chOff x="0" y="0"/>
            <a:chExt cx="11960242" cy="3358807"/>
          </a:xfrm>
        </p:grpSpPr>
        <p:sp>
          <p:nvSpPr>
            <p:cNvPr id="26" name="Freeform 26"/>
            <p:cNvSpPr/>
            <p:nvPr/>
          </p:nvSpPr>
          <p:spPr>
            <a:xfrm>
              <a:off x="2134981" y="213784"/>
              <a:ext cx="1433448" cy="1433448"/>
            </a:xfrm>
            <a:custGeom>
              <a:avLst/>
              <a:gdLst/>
              <a:ahLst/>
              <a:cxnLst/>
              <a:rect l="l" t="t" r="r" b="b"/>
              <a:pathLst>
                <a:path w="1433448" h="1433448">
                  <a:moveTo>
                    <a:pt x="0" y="0"/>
                  </a:moveTo>
                  <a:lnTo>
                    <a:pt x="1433448" y="0"/>
                  </a:lnTo>
                  <a:lnTo>
                    <a:pt x="1433448" y="1433448"/>
                  </a:lnTo>
                  <a:lnTo>
                    <a:pt x="0" y="143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1944806"/>
              <a:ext cx="2382661" cy="473554"/>
            </a:xfrm>
            <a:custGeom>
              <a:avLst/>
              <a:gdLst/>
              <a:ahLst/>
              <a:cxnLst/>
              <a:rect l="l" t="t" r="r" b="b"/>
              <a:pathLst>
                <a:path w="2382661" h="473554">
                  <a:moveTo>
                    <a:pt x="0" y="0"/>
                  </a:moveTo>
                  <a:lnTo>
                    <a:pt x="2382661" y="0"/>
                  </a:lnTo>
                  <a:lnTo>
                    <a:pt x="2382661" y="473554"/>
                  </a:lnTo>
                  <a:lnTo>
                    <a:pt x="0" y="47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3574034" y="2051615"/>
              <a:ext cx="1940694" cy="285612"/>
            </a:xfrm>
            <a:custGeom>
              <a:avLst/>
              <a:gdLst/>
              <a:ahLst/>
              <a:cxnLst/>
              <a:rect l="l" t="t" r="r" b="b"/>
              <a:pathLst>
                <a:path w="1940694" h="285612">
                  <a:moveTo>
                    <a:pt x="0" y="0"/>
                  </a:moveTo>
                  <a:lnTo>
                    <a:pt x="1940694" y="0"/>
                  </a:lnTo>
                  <a:lnTo>
                    <a:pt x="1940694" y="285611"/>
                  </a:lnTo>
                  <a:lnTo>
                    <a:pt x="0" y="285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159" r="-388" b="-1159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981177" y="2507260"/>
              <a:ext cx="1703094" cy="851547"/>
            </a:xfrm>
            <a:custGeom>
              <a:avLst/>
              <a:gdLst/>
              <a:ahLst/>
              <a:cxnLst/>
              <a:rect l="l" t="t" r="r" b="b"/>
              <a:pathLst>
                <a:path w="1703094" h="851547">
                  <a:moveTo>
                    <a:pt x="0" y="0"/>
                  </a:moveTo>
                  <a:lnTo>
                    <a:pt x="1703094" y="0"/>
                  </a:lnTo>
                  <a:lnTo>
                    <a:pt x="1703094" y="851547"/>
                  </a:lnTo>
                  <a:lnTo>
                    <a:pt x="0" y="851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637195" y="0"/>
              <a:ext cx="2739162" cy="1404392"/>
            </a:xfrm>
            <a:custGeom>
              <a:avLst/>
              <a:gdLst/>
              <a:ahLst/>
              <a:cxnLst/>
              <a:rect l="l" t="t" r="r" b="b"/>
              <a:pathLst>
                <a:path w="2739162" h="1404392">
                  <a:moveTo>
                    <a:pt x="0" y="0"/>
                  </a:moveTo>
                  <a:lnTo>
                    <a:pt x="2739162" y="0"/>
                  </a:lnTo>
                  <a:lnTo>
                    <a:pt x="2739162" y="1404392"/>
                  </a:lnTo>
                  <a:lnTo>
                    <a:pt x="0" y="140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7992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6056413" y="1025350"/>
              <a:ext cx="1201686" cy="1201686"/>
            </a:xfrm>
            <a:custGeom>
              <a:avLst/>
              <a:gdLst/>
              <a:ahLst/>
              <a:cxnLst/>
              <a:rect l="l" t="t" r="r" b="b"/>
              <a:pathLst>
                <a:path w="1201686" h="1201686">
                  <a:moveTo>
                    <a:pt x="0" y="0"/>
                  </a:moveTo>
                  <a:lnTo>
                    <a:pt x="1201686" y="0"/>
                  </a:lnTo>
                  <a:lnTo>
                    <a:pt x="1201686" y="1201686"/>
                  </a:lnTo>
                  <a:lnTo>
                    <a:pt x="0" y="1201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108248" y="2935334"/>
              <a:ext cx="1534793" cy="274344"/>
            </a:xfrm>
            <a:custGeom>
              <a:avLst/>
              <a:gdLst/>
              <a:ahLst/>
              <a:cxnLst/>
              <a:rect l="l" t="t" r="r" b="b"/>
              <a:pathLst>
                <a:path w="1534793" h="274344">
                  <a:moveTo>
                    <a:pt x="0" y="0"/>
                  </a:moveTo>
                  <a:lnTo>
                    <a:pt x="1534793" y="0"/>
                  </a:lnTo>
                  <a:lnTo>
                    <a:pt x="1534793" y="274344"/>
                  </a:lnTo>
                  <a:lnTo>
                    <a:pt x="0" y="274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7868514" y="1833250"/>
              <a:ext cx="385949" cy="358781"/>
              <a:chOff x="0" y="0"/>
              <a:chExt cx="494690" cy="45986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82499" y="79883"/>
                <a:ext cx="248666" cy="246507"/>
              </a:xfrm>
              <a:custGeom>
                <a:avLst/>
                <a:gdLst/>
                <a:ahLst/>
                <a:cxnLst/>
                <a:rect l="l" t="t" r="r" b="b"/>
                <a:pathLst>
                  <a:path w="248666" h="246507">
                    <a:moveTo>
                      <a:pt x="248539" y="165100"/>
                    </a:moveTo>
                    <a:lnTo>
                      <a:pt x="248539" y="165100"/>
                    </a:lnTo>
                    <a:lnTo>
                      <a:pt x="137922" y="0"/>
                    </a:lnTo>
                    <a:lnTo>
                      <a:pt x="127" y="205232"/>
                    </a:lnTo>
                    <a:lnTo>
                      <a:pt x="0" y="205486"/>
                    </a:lnTo>
                    <a:lnTo>
                      <a:pt x="69723" y="205486"/>
                    </a:lnTo>
                    <a:lnTo>
                      <a:pt x="137922" y="104140"/>
                    </a:lnTo>
                    <a:lnTo>
                      <a:pt x="233172" y="246253"/>
                    </a:lnTo>
                    <a:lnTo>
                      <a:pt x="233299" y="246507"/>
                    </a:lnTo>
                    <a:lnTo>
                      <a:pt x="233426" y="246253"/>
                    </a:lnTo>
                    <a:cubicBezTo>
                      <a:pt x="243586" y="222631"/>
                      <a:pt x="248666" y="197358"/>
                      <a:pt x="248666" y="171450"/>
                    </a:cubicBezTo>
                    <a:cubicBezTo>
                      <a:pt x="248666" y="169545"/>
                      <a:pt x="248666" y="167640"/>
                      <a:pt x="248539" y="165227"/>
                    </a:cubicBezTo>
                  </a:path>
                </a:pathLst>
              </a:custGeom>
              <a:solidFill>
                <a:srgbClr val="EA002A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63500" y="63500"/>
                <a:ext cx="296418" cy="332740"/>
              </a:xfrm>
              <a:custGeom>
                <a:avLst/>
                <a:gdLst/>
                <a:ahLst/>
                <a:cxnLst/>
                <a:rect l="l" t="t" r="r" b="b"/>
                <a:pathLst>
                  <a:path w="296418" h="332740">
                    <a:moveTo>
                      <a:pt x="257556" y="274955"/>
                    </a:moveTo>
                    <a:lnTo>
                      <a:pt x="20828" y="274955"/>
                    </a:lnTo>
                    <a:lnTo>
                      <a:pt x="203962" y="1397"/>
                    </a:lnTo>
                    <a:lnTo>
                      <a:pt x="204089" y="1143"/>
                    </a:lnTo>
                    <a:lnTo>
                      <a:pt x="203835" y="1143"/>
                    </a:lnTo>
                    <a:cubicBezTo>
                      <a:pt x="197104" y="381"/>
                      <a:pt x="190246" y="0"/>
                      <a:pt x="183515" y="0"/>
                    </a:cubicBezTo>
                    <a:cubicBezTo>
                      <a:pt x="165227" y="0"/>
                      <a:pt x="147193" y="2794"/>
                      <a:pt x="129794" y="8128"/>
                    </a:cubicBezTo>
                    <a:lnTo>
                      <a:pt x="129794" y="8128"/>
                    </a:lnTo>
                    <a:lnTo>
                      <a:pt x="0" y="201803"/>
                    </a:lnTo>
                    <a:lnTo>
                      <a:pt x="0" y="201803"/>
                    </a:lnTo>
                    <a:lnTo>
                      <a:pt x="0" y="201930"/>
                    </a:lnTo>
                    <a:cubicBezTo>
                      <a:pt x="1905" y="227584"/>
                      <a:pt x="8763" y="252095"/>
                      <a:pt x="20574" y="274828"/>
                    </a:cubicBezTo>
                    <a:lnTo>
                      <a:pt x="20701" y="275082"/>
                    </a:lnTo>
                    <a:cubicBezTo>
                      <a:pt x="32258" y="297307"/>
                      <a:pt x="47752" y="316738"/>
                      <a:pt x="66929" y="332740"/>
                    </a:cubicBezTo>
                    <a:lnTo>
                      <a:pt x="66929" y="332740"/>
                    </a:lnTo>
                    <a:lnTo>
                      <a:pt x="296418" y="332740"/>
                    </a:lnTo>
                    <a:lnTo>
                      <a:pt x="257683" y="274955"/>
                    </a:lnTo>
                    <a:close/>
                  </a:path>
                </a:pathLst>
              </a:custGeom>
              <a:solidFill>
                <a:srgbClr val="EA002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8083673" y="1031021"/>
              <a:ext cx="556512" cy="643140"/>
            </a:xfrm>
            <a:custGeom>
              <a:avLst/>
              <a:gdLst/>
              <a:ahLst/>
              <a:cxnLst/>
              <a:rect l="l" t="t" r="r" b="b"/>
              <a:pathLst>
                <a:path w="556512" h="643140">
                  <a:moveTo>
                    <a:pt x="0" y="0"/>
                  </a:moveTo>
                  <a:lnTo>
                    <a:pt x="556512" y="0"/>
                  </a:lnTo>
                  <a:lnTo>
                    <a:pt x="556512" y="643140"/>
                  </a:lnTo>
                  <a:lnTo>
                    <a:pt x="0" y="643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7918055" y="1751704"/>
              <a:ext cx="1942152" cy="9908"/>
            </a:xfrm>
            <a:custGeom>
              <a:avLst/>
              <a:gdLst/>
              <a:ahLst/>
              <a:cxnLst/>
              <a:rect l="l" t="t" r="r" b="b"/>
              <a:pathLst>
                <a:path w="1942152" h="9908">
                  <a:moveTo>
                    <a:pt x="0" y="0"/>
                  </a:moveTo>
                  <a:lnTo>
                    <a:pt x="1942153" y="0"/>
                  </a:lnTo>
                  <a:lnTo>
                    <a:pt x="1942153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8682226" y="1046795"/>
              <a:ext cx="1012364" cy="612830"/>
              <a:chOff x="0" y="0"/>
              <a:chExt cx="1297597" cy="78549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65709" y="331851"/>
                <a:ext cx="355092" cy="390017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390017">
                    <a:moveTo>
                      <a:pt x="268478" y="137922"/>
                    </a:moveTo>
                    <a:cubicBezTo>
                      <a:pt x="268478" y="189865"/>
                      <a:pt x="238379" y="216154"/>
                      <a:pt x="178943" y="216154"/>
                    </a:cubicBezTo>
                    <a:cubicBezTo>
                      <a:pt x="120650" y="216154"/>
                      <a:pt x="89789" y="189103"/>
                      <a:pt x="89789" y="137922"/>
                    </a:cubicBezTo>
                    <a:cubicBezTo>
                      <a:pt x="89789" y="86741"/>
                      <a:pt x="120650" y="59690"/>
                      <a:pt x="178943" y="59690"/>
                    </a:cubicBezTo>
                    <a:cubicBezTo>
                      <a:pt x="238379" y="59690"/>
                      <a:pt x="268478" y="85979"/>
                      <a:pt x="268478" y="137922"/>
                    </a:cubicBezTo>
                    <a:moveTo>
                      <a:pt x="162814" y="0"/>
                    </a:moveTo>
                    <a:cubicBezTo>
                      <a:pt x="60833" y="0"/>
                      <a:pt x="0" y="50927"/>
                      <a:pt x="0" y="136398"/>
                    </a:cubicBezTo>
                    <a:cubicBezTo>
                      <a:pt x="0" y="199263"/>
                      <a:pt x="40767" y="272796"/>
                      <a:pt x="155575" y="272796"/>
                    </a:cubicBezTo>
                    <a:cubicBezTo>
                      <a:pt x="204089" y="272796"/>
                      <a:pt x="240792" y="259334"/>
                      <a:pt x="264668" y="232664"/>
                    </a:cubicBezTo>
                    <a:lnTo>
                      <a:pt x="268478" y="228346"/>
                    </a:lnTo>
                    <a:lnTo>
                      <a:pt x="268478" y="256286"/>
                    </a:lnTo>
                    <a:cubicBezTo>
                      <a:pt x="268478" y="327914"/>
                      <a:pt x="225044" y="337566"/>
                      <a:pt x="182499" y="337566"/>
                    </a:cubicBezTo>
                    <a:cubicBezTo>
                      <a:pt x="133858" y="337566"/>
                      <a:pt x="111887" y="327787"/>
                      <a:pt x="104775" y="302895"/>
                    </a:cubicBezTo>
                    <a:lnTo>
                      <a:pt x="11684" y="302895"/>
                    </a:lnTo>
                    <a:cubicBezTo>
                      <a:pt x="21971" y="380111"/>
                      <a:pt x="106553" y="390017"/>
                      <a:pt x="179324" y="390017"/>
                    </a:cubicBezTo>
                    <a:cubicBezTo>
                      <a:pt x="300863" y="390017"/>
                      <a:pt x="355092" y="349885"/>
                      <a:pt x="355092" y="259842"/>
                    </a:cubicBezTo>
                    <a:lnTo>
                      <a:pt x="355092" y="7239"/>
                    </a:lnTo>
                    <a:lnTo>
                      <a:pt x="271526" y="7239"/>
                    </a:lnTo>
                    <a:lnTo>
                      <a:pt x="271526" y="40894"/>
                    </a:lnTo>
                    <a:lnTo>
                      <a:pt x="267208" y="40894"/>
                    </a:lnTo>
                    <a:lnTo>
                      <a:pt x="266573" y="40132"/>
                    </a:lnTo>
                    <a:cubicBezTo>
                      <a:pt x="238506" y="5334"/>
                      <a:pt x="189484" y="127"/>
                      <a:pt x="162814" y="127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63500" y="328676"/>
                <a:ext cx="356616" cy="293497"/>
              </a:xfrm>
              <a:custGeom>
                <a:avLst/>
                <a:gdLst/>
                <a:ahLst/>
                <a:cxnLst/>
                <a:rect l="l" t="t" r="r" b="b"/>
                <a:pathLst>
                  <a:path w="356616" h="293497">
                    <a:moveTo>
                      <a:pt x="266827" y="119507"/>
                    </a:moveTo>
                    <a:lnTo>
                      <a:pt x="89662" y="119507"/>
                    </a:lnTo>
                    <a:lnTo>
                      <a:pt x="89662" y="116332"/>
                    </a:lnTo>
                    <a:cubicBezTo>
                      <a:pt x="89662" y="107950"/>
                      <a:pt x="106299" y="52578"/>
                      <a:pt x="178689" y="52578"/>
                    </a:cubicBezTo>
                    <a:cubicBezTo>
                      <a:pt x="245872" y="52578"/>
                      <a:pt x="266700" y="99314"/>
                      <a:pt x="266700" y="116332"/>
                    </a:cubicBezTo>
                    <a:close/>
                    <a:moveTo>
                      <a:pt x="180848" y="0"/>
                    </a:moveTo>
                    <a:cubicBezTo>
                      <a:pt x="31369" y="0"/>
                      <a:pt x="0" y="79756"/>
                      <a:pt x="0" y="146812"/>
                    </a:cubicBezTo>
                    <a:cubicBezTo>
                      <a:pt x="0" y="213868"/>
                      <a:pt x="31369" y="293497"/>
                      <a:pt x="180848" y="293497"/>
                    </a:cubicBezTo>
                    <a:cubicBezTo>
                      <a:pt x="268224" y="293497"/>
                      <a:pt x="325120" y="263652"/>
                      <a:pt x="350266" y="204851"/>
                    </a:cubicBezTo>
                    <a:lnTo>
                      <a:pt x="257683" y="204851"/>
                    </a:lnTo>
                    <a:cubicBezTo>
                      <a:pt x="244221" y="228473"/>
                      <a:pt x="217678" y="241046"/>
                      <a:pt x="180848" y="241046"/>
                    </a:cubicBezTo>
                    <a:cubicBezTo>
                      <a:pt x="117983" y="241046"/>
                      <a:pt x="89662" y="200787"/>
                      <a:pt x="89662" y="172085"/>
                    </a:cubicBezTo>
                    <a:lnTo>
                      <a:pt x="89662" y="168910"/>
                    </a:lnTo>
                    <a:lnTo>
                      <a:pt x="356616" y="168910"/>
                    </a:lnTo>
                    <a:lnTo>
                      <a:pt x="356616" y="162814"/>
                    </a:lnTo>
                    <a:cubicBezTo>
                      <a:pt x="356616" y="56261"/>
                      <a:pt x="295783" y="0"/>
                      <a:pt x="180975" y="0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879094" y="331851"/>
                <a:ext cx="355092" cy="390144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390144">
                    <a:moveTo>
                      <a:pt x="178816" y="216154"/>
                    </a:moveTo>
                    <a:cubicBezTo>
                      <a:pt x="120523" y="216154"/>
                      <a:pt x="89789" y="189103"/>
                      <a:pt x="89789" y="137922"/>
                    </a:cubicBezTo>
                    <a:cubicBezTo>
                      <a:pt x="89789" y="86741"/>
                      <a:pt x="120523" y="59690"/>
                      <a:pt x="178816" y="59690"/>
                    </a:cubicBezTo>
                    <a:cubicBezTo>
                      <a:pt x="238252" y="59690"/>
                      <a:pt x="268351" y="85979"/>
                      <a:pt x="268351" y="137922"/>
                    </a:cubicBezTo>
                    <a:cubicBezTo>
                      <a:pt x="268351" y="189865"/>
                      <a:pt x="238252" y="216154"/>
                      <a:pt x="178816" y="216154"/>
                    </a:cubicBezTo>
                    <a:moveTo>
                      <a:pt x="266573" y="40005"/>
                    </a:moveTo>
                    <a:cubicBezTo>
                      <a:pt x="238506" y="5207"/>
                      <a:pt x="189484" y="0"/>
                      <a:pt x="162814" y="0"/>
                    </a:cubicBezTo>
                    <a:cubicBezTo>
                      <a:pt x="60833" y="0"/>
                      <a:pt x="0" y="50927"/>
                      <a:pt x="0" y="136398"/>
                    </a:cubicBezTo>
                    <a:cubicBezTo>
                      <a:pt x="0" y="199263"/>
                      <a:pt x="40767" y="272796"/>
                      <a:pt x="155575" y="272796"/>
                    </a:cubicBezTo>
                    <a:cubicBezTo>
                      <a:pt x="204089" y="272796"/>
                      <a:pt x="240792" y="259334"/>
                      <a:pt x="264541" y="232664"/>
                    </a:cubicBezTo>
                    <a:lnTo>
                      <a:pt x="268351" y="228346"/>
                    </a:lnTo>
                    <a:lnTo>
                      <a:pt x="268351" y="256413"/>
                    </a:lnTo>
                    <a:cubicBezTo>
                      <a:pt x="268351" y="328041"/>
                      <a:pt x="224917" y="337693"/>
                      <a:pt x="182372" y="337693"/>
                    </a:cubicBezTo>
                    <a:cubicBezTo>
                      <a:pt x="133731" y="337693"/>
                      <a:pt x="111633" y="327914"/>
                      <a:pt x="104648" y="303022"/>
                    </a:cubicBezTo>
                    <a:lnTo>
                      <a:pt x="11684" y="303022"/>
                    </a:lnTo>
                    <a:cubicBezTo>
                      <a:pt x="21971" y="380238"/>
                      <a:pt x="106553" y="390144"/>
                      <a:pt x="179324" y="390144"/>
                    </a:cubicBezTo>
                    <a:cubicBezTo>
                      <a:pt x="300863" y="390144"/>
                      <a:pt x="355092" y="350012"/>
                      <a:pt x="355092" y="259969"/>
                    </a:cubicBezTo>
                    <a:lnTo>
                      <a:pt x="355092" y="7239"/>
                    </a:lnTo>
                    <a:lnTo>
                      <a:pt x="271526" y="7239"/>
                    </a:lnTo>
                    <a:lnTo>
                      <a:pt x="271526" y="40894"/>
                    </a:lnTo>
                    <a:lnTo>
                      <a:pt x="267208" y="408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63754" y="93218"/>
                <a:ext cx="82042" cy="87884"/>
              </a:xfrm>
              <a:custGeom>
                <a:avLst/>
                <a:gdLst/>
                <a:ahLst/>
                <a:cxnLst/>
                <a:rect l="l" t="t" r="r" b="b"/>
                <a:pathLst>
                  <a:path w="82042" h="87884">
                    <a:moveTo>
                      <a:pt x="17526" y="35814"/>
                    </a:moveTo>
                    <a:cubicBezTo>
                      <a:pt x="19304" y="22606"/>
                      <a:pt x="29591" y="13335"/>
                      <a:pt x="42545" y="13335"/>
                    </a:cubicBezTo>
                    <a:cubicBezTo>
                      <a:pt x="54864" y="13335"/>
                      <a:pt x="64389" y="22606"/>
                      <a:pt x="65786" y="35814"/>
                    </a:cubicBezTo>
                    <a:close/>
                    <a:moveTo>
                      <a:pt x="42037" y="0"/>
                    </a:moveTo>
                    <a:cubicBezTo>
                      <a:pt x="30607" y="0"/>
                      <a:pt x="20066" y="4445"/>
                      <a:pt x="12319" y="12446"/>
                    </a:cubicBezTo>
                    <a:cubicBezTo>
                      <a:pt x="4572" y="20447"/>
                      <a:pt x="0" y="31750"/>
                      <a:pt x="0" y="43815"/>
                    </a:cubicBezTo>
                    <a:cubicBezTo>
                      <a:pt x="0" y="70104"/>
                      <a:pt x="17145" y="87884"/>
                      <a:pt x="42545" y="87884"/>
                    </a:cubicBezTo>
                    <a:cubicBezTo>
                      <a:pt x="56769" y="87884"/>
                      <a:pt x="68453" y="83566"/>
                      <a:pt x="77089" y="75057"/>
                    </a:cubicBezTo>
                    <a:lnTo>
                      <a:pt x="77216" y="74930"/>
                    </a:lnTo>
                    <a:lnTo>
                      <a:pt x="69342" y="64135"/>
                    </a:lnTo>
                    <a:lnTo>
                      <a:pt x="69215" y="64008"/>
                    </a:lnTo>
                    <a:lnTo>
                      <a:pt x="69088" y="64135"/>
                    </a:lnTo>
                    <a:cubicBezTo>
                      <a:pt x="61595" y="70485"/>
                      <a:pt x="53340" y="73533"/>
                      <a:pt x="43942" y="73533"/>
                    </a:cubicBezTo>
                    <a:cubicBezTo>
                      <a:pt x="31877" y="73533"/>
                      <a:pt x="18415" y="65786"/>
                      <a:pt x="17018" y="48768"/>
                    </a:cubicBezTo>
                    <a:lnTo>
                      <a:pt x="82042" y="48768"/>
                    </a:lnTo>
                    <a:lnTo>
                      <a:pt x="82042" y="43307"/>
                    </a:lnTo>
                    <a:cubicBezTo>
                      <a:pt x="82042" y="31115"/>
                      <a:pt x="78232" y="20066"/>
                      <a:pt x="71120" y="12319"/>
                    </a:cubicBezTo>
                    <a:cubicBezTo>
                      <a:pt x="63881" y="4318"/>
                      <a:pt x="53721" y="0"/>
                      <a:pt x="41910" y="0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166497" y="93218"/>
                <a:ext cx="75692" cy="86106"/>
              </a:xfrm>
              <a:custGeom>
                <a:avLst/>
                <a:gdLst/>
                <a:ahLst/>
                <a:cxnLst/>
                <a:rect l="l" t="t" r="r" b="b"/>
                <a:pathLst>
                  <a:path w="75692" h="86106">
                    <a:moveTo>
                      <a:pt x="44831" y="0"/>
                    </a:moveTo>
                    <a:cubicBezTo>
                      <a:pt x="35941" y="0"/>
                      <a:pt x="23749" y="3810"/>
                      <a:pt x="16510" y="14351"/>
                    </a:cubicBezTo>
                    <a:lnTo>
                      <a:pt x="16002" y="14351"/>
                    </a:lnTo>
                    <a:lnTo>
                      <a:pt x="16002" y="1905"/>
                    </a:lnTo>
                    <a:lnTo>
                      <a:pt x="0" y="1905"/>
                    </a:lnTo>
                    <a:lnTo>
                      <a:pt x="0" y="85979"/>
                    </a:lnTo>
                    <a:lnTo>
                      <a:pt x="16891" y="85979"/>
                    </a:lnTo>
                    <a:lnTo>
                      <a:pt x="16891" y="45974"/>
                    </a:lnTo>
                    <a:cubicBezTo>
                      <a:pt x="16891" y="25781"/>
                      <a:pt x="25908" y="13716"/>
                      <a:pt x="40894" y="13716"/>
                    </a:cubicBezTo>
                    <a:cubicBezTo>
                      <a:pt x="52070" y="13716"/>
                      <a:pt x="58801" y="22225"/>
                      <a:pt x="58801" y="36576"/>
                    </a:cubicBezTo>
                    <a:lnTo>
                      <a:pt x="58801" y="86106"/>
                    </a:lnTo>
                    <a:lnTo>
                      <a:pt x="75692" y="86106"/>
                    </a:lnTo>
                    <a:lnTo>
                      <a:pt x="75692" y="34544"/>
                    </a:lnTo>
                    <a:cubicBezTo>
                      <a:pt x="75692" y="12319"/>
                      <a:pt x="64770" y="127"/>
                      <a:pt x="44831" y="127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259080" y="63500"/>
                <a:ext cx="61214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61214" h="117475">
                    <a:moveTo>
                      <a:pt x="56642" y="98298"/>
                    </a:moveTo>
                    <a:lnTo>
                      <a:pt x="56515" y="98425"/>
                    </a:lnTo>
                    <a:cubicBezTo>
                      <a:pt x="51562" y="100965"/>
                      <a:pt x="46736" y="102108"/>
                      <a:pt x="41529" y="102108"/>
                    </a:cubicBezTo>
                    <a:cubicBezTo>
                      <a:pt x="33528" y="102108"/>
                      <a:pt x="30734" y="97917"/>
                      <a:pt x="30734" y="85344"/>
                    </a:cubicBezTo>
                    <a:lnTo>
                      <a:pt x="30734" y="44831"/>
                    </a:lnTo>
                    <a:lnTo>
                      <a:pt x="55245" y="44831"/>
                    </a:lnTo>
                    <a:lnTo>
                      <a:pt x="55245" y="31623"/>
                    </a:lnTo>
                    <a:lnTo>
                      <a:pt x="30607" y="31623"/>
                    </a:lnTo>
                    <a:lnTo>
                      <a:pt x="30607" y="0"/>
                    </a:lnTo>
                    <a:lnTo>
                      <a:pt x="19939" y="0"/>
                    </a:lnTo>
                    <a:lnTo>
                      <a:pt x="19939" y="127"/>
                    </a:lnTo>
                    <a:cubicBezTo>
                      <a:pt x="18542" y="16002"/>
                      <a:pt x="15240" y="31115"/>
                      <a:pt x="127" y="34036"/>
                    </a:cubicBezTo>
                    <a:lnTo>
                      <a:pt x="0" y="34036"/>
                    </a:lnTo>
                    <a:lnTo>
                      <a:pt x="0" y="44704"/>
                    </a:lnTo>
                    <a:lnTo>
                      <a:pt x="13970" y="44704"/>
                    </a:lnTo>
                    <a:lnTo>
                      <a:pt x="13970" y="89789"/>
                    </a:lnTo>
                    <a:cubicBezTo>
                      <a:pt x="13970" y="108712"/>
                      <a:pt x="22098" y="117475"/>
                      <a:pt x="39370" y="117475"/>
                    </a:cubicBezTo>
                    <a:cubicBezTo>
                      <a:pt x="44196" y="117475"/>
                      <a:pt x="53975" y="115570"/>
                      <a:pt x="61087" y="111252"/>
                    </a:cubicBezTo>
                    <a:lnTo>
                      <a:pt x="61214" y="111125"/>
                    </a:lnTo>
                    <a:lnTo>
                      <a:pt x="56642" y="9842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331470" y="93218"/>
                <a:ext cx="82042" cy="87884"/>
              </a:xfrm>
              <a:custGeom>
                <a:avLst/>
                <a:gdLst/>
                <a:ahLst/>
                <a:cxnLst/>
                <a:rect l="l" t="t" r="r" b="b"/>
                <a:pathLst>
                  <a:path w="82042" h="87884">
                    <a:moveTo>
                      <a:pt x="17526" y="35814"/>
                    </a:moveTo>
                    <a:cubicBezTo>
                      <a:pt x="19304" y="22606"/>
                      <a:pt x="29718" y="13335"/>
                      <a:pt x="42545" y="13335"/>
                    </a:cubicBezTo>
                    <a:cubicBezTo>
                      <a:pt x="54864" y="13335"/>
                      <a:pt x="64262" y="22606"/>
                      <a:pt x="65786" y="35814"/>
                    </a:cubicBezTo>
                    <a:close/>
                    <a:moveTo>
                      <a:pt x="42037" y="0"/>
                    </a:moveTo>
                    <a:cubicBezTo>
                      <a:pt x="30607" y="0"/>
                      <a:pt x="20066" y="4445"/>
                      <a:pt x="12319" y="12446"/>
                    </a:cubicBezTo>
                    <a:cubicBezTo>
                      <a:pt x="4572" y="20447"/>
                      <a:pt x="0" y="31750"/>
                      <a:pt x="0" y="43815"/>
                    </a:cubicBezTo>
                    <a:cubicBezTo>
                      <a:pt x="0" y="70104"/>
                      <a:pt x="17145" y="87884"/>
                      <a:pt x="42545" y="87884"/>
                    </a:cubicBezTo>
                    <a:cubicBezTo>
                      <a:pt x="56769" y="87884"/>
                      <a:pt x="68453" y="83566"/>
                      <a:pt x="77089" y="75057"/>
                    </a:cubicBezTo>
                    <a:lnTo>
                      <a:pt x="77216" y="74930"/>
                    </a:lnTo>
                    <a:lnTo>
                      <a:pt x="69342" y="64135"/>
                    </a:lnTo>
                    <a:lnTo>
                      <a:pt x="69215" y="64008"/>
                    </a:lnTo>
                    <a:lnTo>
                      <a:pt x="69088" y="64135"/>
                    </a:lnTo>
                    <a:cubicBezTo>
                      <a:pt x="61595" y="70485"/>
                      <a:pt x="53340" y="73533"/>
                      <a:pt x="43942" y="73533"/>
                    </a:cubicBezTo>
                    <a:cubicBezTo>
                      <a:pt x="31877" y="73533"/>
                      <a:pt x="18415" y="65786"/>
                      <a:pt x="17018" y="48768"/>
                    </a:cubicBezTo>
                    <a:lnTo>
                      <a:pt x="82042" y="48768"/>
                    </a:lnTo>
                    <a:lnTo>
                      <a:pt x="82042" y="43307"/>
                    </a:lnTo>
                    <a:cubicBezTo>
                      <a:pt x="82042" y="31115"/>
                      <a:pt x="78232" y="20066"/>
                      <a:pt x="71120" y="12319"/>
                    </a:cubicBezTo>
                    <a:cubicBezTo>
                      <a:pt x="63881" y="4318"/>
                      <a:pt x="53721" y="0"/>
                      <a:pt x="41910" y="0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430403" y="93218"/>
                <a:ext cx="50165" cy="86106"/>
              </a:xfrm>
              <a:custGeom>
                <a:avLst/>
                <a:gdLst/>
                <a:ahLst/>
                <a:cxnLst/>
                <a:rect l="l" t="t" r="r" b="b"/>
                <a:pathLst>
                  <a:path w="50165" h="86106">
                    <a:moveTo>
                      <a:pt x="42164" y="0"/>
                    </a:moveTo>
                    <a:cubicBezTo>
                      <a:pt x="30734" y="0"/>
                      <a:pt x="21844" y="5334"/>
                      <a:pt x="16510" y="15494"/>
                    </a:cubicBezTo>
                    <a:lnTo>
                      <a:pt x="16129" y="15240"/>
                    </a:lnTo>
                    <a:lnTo>
                      <a:pt x="16129" y="2159"/>
                    </a:lnTo>
                    <a:lnTo>
                      <a:pt x="0" y="2159"/>
                    </a:lnTo>
                    <a:lnTo>
                      <a:pt x="0" y="86106"/>
                    </a:lnTo>
                    <a:lnTo>
                      <a:pt x="16764" y="86106"/>
                    </a:lnTo>
                    <a:lnTo>
                      <a:pt x="16764" y="46355"/>
                    </a:lnTo>
                    <a:cubicBezTo>
                      <a:pt x="16764" y="27559"/>
                      <a:pt x="26162" y="14986"/>
                      <a:pt x="40132" y="14986"/>
                    </a:cubicBezTo>
                    <a:cubicBezTo>
                      <a:pt x="43180" y="14986"/>
                      <a:pt x="46990" y="15621"/>
                      <a:pt x="49911" y="16637"/>
                    </a:cubicBezTo>
                    <a:lnTo>
                      <a:pt x="50165" y="16764"/>
                    </a:lnTo>
                    <a:lnTo>
                      <a:pt x="50165" y="1270"/>
                    </a:lnTo>
                    <a:lnTo>
                      <a:pt x="50038" y="1270"/>
                    </a:lnTo>
                    <a:cubicBezTo>
                      <a:pt x="47625" y="254"/>
                      <a:pt x="43815" y="127"/>
                      <a:pt x="42291" y="127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564134" y="93472"/>
                <a:ext cx="89281" cy="129032"/>
              </a:xfrm>
              <a:custGeom>
                <a:avLst/>
                <a:gdLst/>
                <a:ahLst/>
                <a:cxnLst/>
                <a:rect l="l" t="t" r="r" b="b"/>
                <a:pathLst>
                  <a:path w="89281" h="129032">
                    <a:moveTo>
                      <a:pt x="70358" y="56261"/>
                    </a:moveTo>
                    <a:cubicBezTo>
                      <a:pt x="70231" y="56769"/>
                      <a:pt x="69977" y="57150"/>
                      <a:pt x="69723" y="57531"/>
                    </a:cubicBezTo>
                    <a:cubicBezTo>
                      <a:pt x="69088" y="58928"/>
                      <a:pt x="68453" y="60325"/>
                      <a:pt x="67691" y="61468"/>
                    </a:cubicBezTo>
                    <a:cubicBezTo>
                      <a:pt x="67437" y="61849"/>
                      <a:pt x="67310" y="62103"/>
                      <a:pt x="67056" y="62357"/>
                    </a:cubicBezTo>
                    <a:cubicBezTo>
                      <a:pt x="61722" y="69977"/>
                      <a:pt x="53467" y="73914"/>
                      <a:pt x="45085" y="73914"/>
                    </a:cubicBezTo>
                    <a:cubicBezTo>
                      <a:pt x="28702" y="73914"/>
                      <a:pt x="17145" y="61468"/>
                      <a:pt x="17145" y="43561"/>
                    </a:cubicBezTo>
                    <a:cubicBezTo>
                      <a:pt x="17145" y="26416"/>
                      <a:pt x="28956" y="13970"/>
                      <a:pt x="45212" y="13970"/>
                    </a:cubicBezTo>
                    <a:cubicBezTo>
                      <a:pt x="61468" y="13970"/>
                      <a:pt x="72517" y="25781"/>
                      <a:pt x="72517" y="43434"/>
                    </a:cubicBezTo>
                    <a:cubicBezTo>
                      <a:pt x="72517" y="48260"/>
                      <a:pt x="71628" y="52578"/>
                      <a:pt x="70231" y="56261"/>
                    </a:cubicBezTo>
                    <a:moveTo>
                      <a:pt x="73406" y="13335"/>
                    </a:moveTo>
                    <a:lnTo>
                      <a:pt x="72898" y="13335"/>
                    </a:lnTo>
                    <a:cubicBezTo>
                      <a:pt x="66675" y="4826"/>
                      <a:pt x="56134" y="0"/>
                      <a:pt x="43815" y="0"/>
                    </a:cubicBezTo>
                    <a:cubicBezTo>
                      <a:pt x="18542" y="0"/>
                      <a:pt x="127" y="18669"/>
                      <a:pt x="127" y="44450"/>
                    </a:cubicBezTo>
                    <a:cubicBezTo>
                      <a:pt x="127" y="70231"/>
                      <a:pt x="17018" y="87503"/>
                      <a:pt x="42291" y="87503"/>
                    </a:cubicBezTo>
                    <a:cubicBezTo>
                      <a:pt x="54356" y="87503"/>
                      <a:pt x="65659" y="82169"/>
                      <a:pt x="72517" y="73406"/>
                    </a:cubicBezTo>
                    <a:lnTo>
                      <a:pt x="73025" y="73406"/>
                    </a:lnTo>
                    <a:lnTo>
                      <a:pt x="73025" y="82296"/>
                    </a:lnTo>
                    <a:cubicBezTo>
                      <a:pt x="73025" y="102489"/>
                      <a:pt x="60325" y="114554"/>
                      <a:pt x="39116" y="114554"/>
                    </a:cubicBezTo>
                    <a:cubicBezTo>
                      <a:pt x="32893" y="114554"/>
                      <a:pt x="20701" y="113157"/>
                      <a:pt x="7874" y="103251"/>
                    </a:cubicBezTo>
                    <a:lnTo>
                      <a:pt x="7747" y="103124"/>
                    </a:lnTo>
                    <a:lnTo>
                      <a:pt x="0" y="115570"/>
                    </a:lnTo>
                    <a:lnTo>
                      <a:pt x="0" y="115697"/>
                    </a:lnTo>
                    <a:lnTo>
                      <a:pt x="127" y="115824"/>
                    </a:lnTo>
                    <a:cubicBezTo>
                      <a:pt x="11684" y="125603"/>
                      <a:pt x="27813" y="129032"/>
                      <a:pt x="39243" y="129032"/>
                    </a:cubicBezTo>
                    <a:cubicBezTo>
                      <a:pt x="56134" y="129032"/>
                      <a:pt x="68961" y="124333"/>
                      <a:pt x="77470" y="114935"/>
                    </a:cubicBezTo>
                    <a:cubicBezTo>
                      <a:pt x="85344" y="106299"/>
                      <a:pt x="89281" y="93726"/>
                      <a:pt x="89281" y="77851"/>
                    </a:cubicBezTo>
                    <a:lnTo>
                      <a:pt x="89281" y="1524"/>
                    </a:lnTo>
                    <a:lnTo>
                      <a:pt x="73660" y="15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678561" y="93218"/>
                <a:ext cx="50165" cy="86106"/>
              </a:xfrm>
              <a:custGeom>
                <a:avLst/>
                <a:gdLst/>
                <a:ahLst/>
                <a:cxnLst/>
                <a:rect l="l" t="t" r="r" b="b"/>
                <a:pathLst>
                  <a:path w="50165" h="86106">
                    <a:moveTo>
                      <a:pt x="42164" y="0"/>
                    </a:moveTo>
                    <a:cubicBezTo>
                      <a:pt x="30734" y="0"/>
                      <a:pt x="21844" y="5334"/>
                      <a:pt x="16510" y="15494"/>
                    </a:cubicBezTo>
                    <a:lnTo>
                      <a:pt x="16129" y="15240"/>
                    </a:lnTo>
                    <a:lnTo>
                      <a:pt x="16129" y="2159"/>
                    </a:lnTo>
                    <a:lnTo>
                      <a:pt x="0" y="2159"/>
                    </a:lnTo>
                    <a:lnTo>
                      <a:pt x="0" y="86106"/>
                    </a:lnTo>
                    <a:lnTo>
                      <a:pt x="16764" y="86106"/>
                    </a:lnTo>
                    <a:lnTo>
                      <a:pt x="16764" y="46355"/>
                    </a:lnTo>
                    <a:cubicBezTo>
                      <a:pt x="16764" y="27559"/>
                      <a:pt x="26162" y="14986"/>
                      <a:pt x="40132" y="14986"/>
                    </a:cubicBezTo>
                    <a:cubicBezTo>
                      <a:pt x="43180" y="14986"/>
                      <a:pt x="46990" y="15621"/>
                      <a:pt x="49911" y="16637"/>
                    </a:cubicBezTo>
                    <a:lnTo>
                      <a:pt x="50165" y="16764"/>
                    </a:lnTo>
                    <a:lnTo>
                      <a:pt x="50165" y="1270"/>
                    </a:lnTo>
                    <a:lnTo>
                      <a:pt x="50038" y="1270"/>
                    </a:lnTo>
                    <a:cubicBezTo>
                      <a:pt x="47625" y="254"/>
                      <a:pt x="43815" y="127"/>
                      <a:pt x="42291" y="127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730250" y="92710"/>
                <a:ext cx="89916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89916" h="88265">
                    <a:moveTo>
                      <a:pt x="45212" y="74549"/>
                    </a:moveTo>
                    <a:cubicBezTo>
                      <a:pt x="28448" y="74549"/>
                      <a:pt x="17145" y="62357"/>
                      <a:pt x="17145" y="44196"/>
                    </a:cubicBezTo>
                    <a:cubicBezTo>
                      <a:pt x="17145" y="26797"/>
                      <a:pt x="28956" y="14224"/>
                      <a:pt x="45212" y="14224"/>
                    </a:cubicBezTo>
                    <a:cubicBezTo>
                      <a:pt x="61468" y="14224"/>
                      <a:pt x="73533" y="26797"/>
                      <a:pt x="73533" y="44196"/>
                    </a:cubicBezTo>
                    <a:cubicBezTo>
                      <a:pt x="73533" y="62103"/>
                      <a:pt x="61849" y="74549"/>
                      <a:pt x="45212" y="74549"/>
                    </a:cubicBezTo>
                    <a:moveTo>
                      <a:pt x="45212" y="127"/>
                    </a:moveTo>
                    <a:cubicBezTo>
                      <a:pt x="32766" y="127"/>
                      <a:pt x="21336" y="4699"/>
                      <a:pt x="12954" y="12827"/>
                    </a:cubicBezTo>
                    <a:cubicBezTo>
                      <a:pt x="4572" y="20955"/>
                      <a:pt x="0" y="32258"/>
                      <a:pt x="0" y="44323"/>
                    </a:cubicBezTo>
                    <a:cubicBezTo>
                      <a:pt x="0" y="56642"/>
                      <a:pt x="4191" y="67818"/>
                      <a:pt x="11938" y="75565"/>
                    </a:cubicBezTo>
                    <a:cubicBezTo>
                      <a:pt x="20066" y="83947"/>
                      <a:pt x="31623" y="88265"/>
                      <a:pt x="45212" y="88265"/>
                    </a:cubicBezTo>
                    <a:cubicBezTo>
                      <a:pt x="57785" y="88265"/>
                      <a:pt x="69215" y="83820"/>
                      <a:pt x="77343" y="75565"/>
                    </a:cubicBezTo>
                    <a:cubicBezTo>
                      <a:pt x="85471" y="67310"/>
                      <a:pt x="89916" y="56388"/>
                      <a:pt x="89916" y="44196"/>
                    </a:cubicBezTo>
                    <a:cubicBezTo>
                      <a:pt x="89916" y="18542"/>
                      <a:pt x="71120" y="0"/>
                      <a:pt x="45085" y="0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826643" y="94996"/>
                <a:ext cx="133604" cy="84201"/>
              </a:xfrm>
              <a:custGeom>
                <a:avLst/>
                <a:gdLst/>
                <a:ahLst/>
                <a:cxnLst/>
                <a:rect l="l" t="t" r="r" b="b"/>
                <a:pathLst>
                  <a:path w="133604" h="84201">
                    <a:moveTo>
                      <a:pt x="96139" y="61976"/>
                    </a:moveTo>
                    <a:lnTo>
                      <a:pt x="95758" y="61976"/>
                    </a:lnTo>
                    <a:lnTo>
                      <a:pt x="73787" y="254"/>
                    </a:lnTo>
                    <a:lnTo>
                      <a:pt x="73787" y="127"/>
                    </a:lnTo>
                    <a:lnTo>
                      <a:pt x="60071" y="127"/>
                    </a:lnTo>
                    <a:lnTo>
                      <a:pt x="60071" y="254"/>
                    </a:lnTo>
                    <a:cubicBezTo>
                      <a:pt x="54610" y="15494"/>
                      <a:pt x="49276" y="30861"/>
                      <a:pt x="43942" y="45720"/>
                    </a:cubicBezTo>
                    <a:cubicBezTo>
                      <a:pt x="42037" y="51054"/>
                      <a:pt x="40259" y="56261"/>
                      <a:pt x="38354" y="61468"/>
                    </a:cubicBezTo>
                    <a:lnTo>
                      <a:pt x="37973" y="61468"/>
                    </a:lnTo>
                    <a:cubicBezTo>
                      <a:pt x="34036" y="49911"/>
                      <a:pt x="29972" y="37973"/>
                      <a:pt x="26162" y="26543"/>
                    </a:cubicBezTo>
                    <a:cubicBezTo>
                      <a:pt x="23241" y="17780"/>
                      <a:pt x="20320" y="9017"/>
                      <a:pt x="17272" y="127"/>
                    </a:cubicBezTo>
                    <a:lnTo>
                      <a:pt x="17272" y="0"/>
                    </a:lnTo>
                    <a:lnTo>
                      <a:pt x="0" y="0"/>
                    </a:lnTo>
                    <a:lnTo>
                      <a:pt x="127" y="254"/>
                    </a:lnTo>
                    <a:cubicBezTo>
                      <a:pt x="8382" y="23368"/>
                      <a:pt x="16637" y="46990"/>
                      <a:pt x="24638" y="69723"/>
                    </a:cubicBezTo>
                    <a:lnTo>
                      <a:pt x="29718" y="84074"/>
                    </a:lnTo>
                    <a:lnTo>
                      <a:pt x="29718" y="84201"/>
                    </a:lnTo>
                    <a:lnTo>
                      <a:pt x="44831" y="84201"/>
                    </a:lnTo>
                    <a:lnTo>
                      <a:pt x="66929" y="22225"/>
                    </a:lnTo>
                    <a:lnTo>
                      <a:pt x="88900" y="84074"/>
                    </a:lnTo>
                    <a:lnTo>
                      <a:pt x="88900" y="84201"/>
                    </a:lnTo>
                    <a:lnTo>
                      <a:pt x="103759" y="84201"/>
                    </a:lnTo>
                    <a:lnTo>
                      <a:pt x="103759" y="84074"/>
                    </a:lnTo>
                    <a:cubicBezTo>
                      <a:pt x="108839" y="69850"/>
                      <a:pt x="114046" y="55245"/>
                      <a:pt x="118999" y="41148"/>
                    </a:cubicBezTo>
                    <a:cubicBezTo>
                      <a:pt x="123825" y="27686"/>
                      <a:pt x="128778" y="13843"/>
                      <a:pt x="133477" y="254"/>
                    </a:cubicBezTo>
                    <a:lnTo>
                      <a:pt x="133604" y="0"/>
                    </a:lnTo>
                    <a:lnTo>
                      <a:pt x="11709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1033399" y="93472"/>
                <a:ext cx="89281" cy="129032"/>
              </a:xfrm>
              <a:custGeom>
                <a:avLst/>
                <a:gdLst/>
                <a:ahLst/>
                <a:cxnLst/>
                <a:rect l="l" t="t" r="r" b="b"/>
                <a:pathLst>
                  <a:path w="89281" h="129032">
                    <a:moveTo>
                      <a:pt x="70485" y="56261"/>
                    </a:moveTo>
                    <a:cubicBezTo>
                      <a:pt x="70358" y="56769"/>
                      <a:pt x="70104" y="57150"/>
                      <a:pt x="69850" y="57531"/>
                    </a:cubicBezTo>
                    <a:cubicBezTo>
                      <a:pt x="69215" y="58928"/>
                      <a:pt x="68580" y="60325"/>
                      <a:pt x="67818" y="61468"/>
                    </a:cubicBezTo>
                    <a:cubicBezTo>
                      <a:pt x="67564" y="61849"/>
                      <a:pt x="67437" y="62103"/>
                      <a:pt x="67183" y="62357"/>
                    </a:cubicBezTo>
                    <a:cubicBezTo>
                      <a:pt x="61849" y="69977"/>
                      <a:pt x="53594" y="73914"/>
                      <a:pt x="45212" y="73914"/>
                    </a:cubicBezTo>
                    <a:cubicBezTo>
                      <a:pt x="28829" y="73914"/>
                      <a:pt x="17272" y="61468"/>
                      <a:pt x="17272" y="43561"/>
                    </a:cubicBezTo>
                    <a:cubicBezTo>
                      <a:pt x="17272" y="26416"/>
                      <a:pt x="29083" y="13970"/>
                      <a:pt x="45339" y="13970"/>
                    </a:cubicBezTo>
                    <a:cubicBezTo>
                      <a:pt x="61595" y="13970"/>
                      <a:pt x="72644" y="25781"/>
                      <a:pt x="72644" y="43434"/>
                    </a:cubicBezTo>
                    <a:cubicBezTo>
                      <a:pt x="72644" y="48260"/>
                      <a:pt x="71755" y="52578"/>
                      <a:pt x="70358" y="56261"/>
                    </a:cubicBezTo>
                    <a:moveTo>
                      <a:pt x="73533" y="13335"/>
                    </a:moveTo>
                    <a:lnTo>
                      <a:pt x="73025" y="13335"/>
                    </a:lnTo>
                    <a:cubicBezTo>
                      <a:pt x="66802" y="4826"/>
                      <a:pt x="56261" y="0"/>
                      <a:pt x="43942" y="0"/>
                    </a:cubicBezTo>
                    <a:cubicBezTo>
                      <a:pt x="18669" y="0"/>
                      <a:pt x="254" y="18669"/>
                      <a:pt x="254" y="44450"/>
                    </a:cubicBezTo>
                    <a:cubicBezTo>
                      <a:pt x="254" y="70231"/>
                      <a:pt x="17145" y="87503"/>
                      <a:pt x="42418" y="87503"/>
                    </a:cubicBezTo>
                    <a:cubicBezTo>
                      <a:pt x="54483" y="87503"/>
                      <a:pt x="65786" y="82169"/>
                      <a:pt x="72644" y="73406"/>
                    </a:cubicBezTo>
                    <a:lnTo>
                      <a:pt x="73152" y="73406"/>
                    </a:lnTo>
                    <a:lnTo>
                      <a:pt x="73152" y="82296"/>
                    </a:lnTo>
                    <a:cubicBezTo>
                      <a:pt x="73152" y="102489"/>
                      <a:pt x="60452" y="114554"/>
                      <a:pt x="39243" y="114554"/>
                    </a:cubicBezTo>
                    <a:cubicBezTo>
                      <a:pt x="33020" y="114554"/>
                      <a:pt x="20828" y="113157"/>
                      <a:pt x="8001" y="103251"/>
                    </a:cubicBezTo>
                    <a:lnTo>
                      <a:pt x="7874" y="103124"/>
                    </a:lnTo>
                    <a:lnTo>
                      <a:pt x="0" y="115570"/>
                    </a:lnTo>
                    <a:lnTo>
                      <a:pt x="0" y="115697"/>
                    </a:lnTo>
                    <a:lnTo>
                      <a:pt x="127" y="115824"/>
                    </a:lnTo>
                    <a:cubicBezTo>
                      <a:pt x="11684" y="125603"/>
                      <a:pt x="27940" y="129032"/>
                      <a:pt x="39243" y="129032"/>
                    </a:cubicBezTo>
                    <a:cubicBezTo>
                      <a:pt x="56134" y="129032"/>
                      <a:pt x="68961" y="124333"/>
                      <a:pt x="77470" y="114935"/>
                    </a:cubicBezTo>
                    <a:cubicBezTo>
                      <a:pt x="85344" y="106299"/>
                      <a:pt x="89281" y="93726"/>
                      <a:pt x="89281" y="77851"/>
                    </a:cubicBezTo>
                    <a:lnTo>
                      <a:pt x="89281" y="1524"/>
                    </a:lnTo>
                    <a:lnTo>
                      <a:pt x="73787" y="15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1144016" y="92710"/>
                <a:ext cx="89916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89916" h="88265">
                    <a:moveTo>
                      <a:pt x="45212" y="74549"/>
                    </a:moveTo>
                    <a:cubicBezTo>
                      <a:pt x="28448" y="74549"/>
                      <a:pt x="17145" y="62357"/>
                      <a:pt x="17145" y="44196"/>
                    </a:cubicBezTo>
                    <a:cubicBezTo>
                      <a:pt x="17145" y="26797"/>
                      <a:pt x="28956" y="14224"/>
                      <a:pt x="45212" y="14224"/>
                    </a:cubicBezTo>
                    <a:cubicBezTo>
                      <a:pt x="61468" y="14224"/>
                      <a:pt x="73533" y="26797"/>
                      <a:pt x="73533" y="44196"/>
                    </a:cubicBezTo>
                    <a:cubicBezTo>
                      <a:pt x="73533" y="62103"/>
                      <a:pt x="61849" y="74549"/>
                      <a:pt x="45212" y="74549"/>
                    </a:cubicBezTo>
                    <a:moveTo>
                      <a:pt x="45212" y="127"/>
                    </a:moveTo>
                    <a:cubicBezTo>
                      <a:pt x="32766" y="127"/>
                      <a:pt x="21336" y="4699"/>
                      <a:pt x="12954" y="12827"/>
                    </a:cubicBezTo>
                    <a:cubicBezTo>
                      <a:pt x="4572" y="20955"/>
                      <a:pt x="0" y="32258"/>
                      <a:pt x="0" y="44323"/>
                    </a:cubicBezTo>
                    <a:cubicBezTo>
                      <a:pt x="0" y="56642"/>
                      <a:pt x="4191" y="67818"/>
                      <a:pt x="11938" y="75565"/>
                    </a:cubicBezTo>
                    <a:cubicBezTo>
                      <a:pt x="20066" y="83947"/>
                      <a:pt x="31623" y="88265"/>
                      <a:pt x="45212" y="88265"/>
                    </a:cubicBezTo>
                    <a:cubicBezTo>
                      <a:pt x="57785" y="88265"/>
                      <a:pt x="69215" y="83820"/>
                      <a:pt x="77343" y="75565"/>
                    </a:cubicBezTo>
                    <a:cubicBezTo>
                      <a:pt x="85471" y="67310"/>
                      <a:pt x="89916" y="56388"/>
                      <a:pt x="89916" y="44196"/>
                    </a:cubicBezTo>
                    <a:cubicBezTo>
                      <a:pt x="89916" y="18542"/>
                      <a:pt x="71120" y="0"/>
                      <a:pt x="45085" y="0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3" name="Freeform 53"/>
            <p:cNvSpPr/>
            <p:nvPr/>
          </p:nvSpPr>
          <p:spPr>
            <a:xfrm>
              <a:off x="8298823" y="1860775"/>
              <a:ext cx="1610937" cy="303750"/>
            </a:xfrm>
            <a:custGeom>
              <a:avLst/>
              <a:gdLst/>
              <a:ahLst/>
              <a:cxnLst/>
              <a:rect l="l" t="t" r="r" b="b"/>
              <a:pathLst>
                <a:path w="1610937" h="303750">
                  <a:moveTo>
                    <a:pt x="0" y="0"/>
                  </a:moveTo>
                  <a:lnTo>
                    <a:pt x="1610936" y="0"/>
                  </a:lnTo>
                  <a:lnTo>
                    <a:pt x="1610936" y="303750"/>
                  </a:lnTo>
                  <a:lnTo>
                    <a:pt x="0" y="303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0167241" y="1185787"/>
              <a:ext cx="1793000" cy="880811"/>
            </a:xfrm>
            <a:custGeom>
              <a:avLst/>
              <a:gdLst/>
              <a:ahLst/>
              <a:cxnLst/>
              <a:rect l="l" t="t" r="r" b="b"/>
              <a:pathLst>
                <a:path w="1793000" h="880811">
                  <a:moveTo>
                    <a:pt x="0" y="0"/>
                  </a:moveTo>
                  <a:lnTo>
                    <a:pt x="1793001" y="0"/>
                  </a:lnTo>
                  <a:lnTo>
                    <a:pt x="1793001" y="880812"/>
                  </a:lnTo>
                  <a:lnTo>
                    <a:pt x="0" y="880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8013976" y="2836620"/>
              <a:ext cx="1953652" cy="407825"/>
            </a:xfrm>
            <a:custGeom>
              <a:avLst/>
              <a:gdLst/>
              <a:ahLst/>
              <a:cxnLst/>
              <a:rect l="l" t="t" r="r" b="b"/>
              <a:pathLst>
                <a:path w="1953652" h="407825">
                  <a:moveTo>
                    <a:pt x="0" y="0"/>
                  </a:moveTo>
                  <a:lnTo>
                    <a:pt x="1953652" y="0"/>
                  </a:lnTo>
                  <a:lnTo>
                    <a:pt x="1953652" y="407825"/>
                  </a:lnTo>
                  <a:lnTo>
                    <a:pt x="0" y="407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10436273" y="2314433"/>
              <a:ext cx="1277522" cy="1044374"/>
            </a:xfrm>
            <a:custGeom>
              <a:avLst/>
              <a:gdLst/>
              <a:ahLst/>
              <a:cxnLst/>
              <a:rect l="l" t="t" r="r" b="b"/>
              <a:pathLst>
                <a:path w="1277522" h="1044374">
                  <a:moveTo>
                    <a:pt x="0" y="0"/>
                  </a:moveTo>
                  <a:lnTo>
                    <a:pt x="1277522" y="0"/>
                  </a:lnTo>
                  <a:lnTo>
                    <a:pt x="1277522" y="1044374"/>
                  </a:lnTo>
                  <a:lnTo>
                    <a:pt x="0" y="1044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7" name="Freeform 57"/>
          <p:cNvSpPr/>
          <p:nvPr/>
        </p:nvSpPr>
        <p:spPr>
          <a:xfrm rot="4889274">
            <a:off x="10879309" y="1814471"/>
            <a:ext cx="12078111" cy="6658059"/>
          </a:xfrm>
          <a:custGeom>
            <a:avLst/>
            <a:gdLst/>
            <a:ahLst/>
            <a:cxnLst/>
            <a:rect l="l" t="t" r="r" b="b"/>
            <a:pathLst>
              <a:path w="12078111" h="6658059">
                <a:moveTo>
                  <a:pt x="0" y="0"/>
                </a:moveTo>
                <a:lnTo>
                  <a:pt x="12078111" y="0"/>
                </a:lnTo>
                <a:lnTo>
                  <a:pt x="12078111" y="6658058"/>
                </a:lnTo>
                <a:lnTo>
                  <a:pt x="0" y="66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20999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8" name="Freeform 58"/>
          <p:cNvSpPr/>
          <p:nvPr/>
        </p:nvSpPr>
        <p:spPr>
          <a:xfrm rot="4889274">
            <a:off x="-5415219" y="1814471"/>
            <a:ext cx="12078111" cy="6658059"/>
          </a:xfrm>
          <a:custGeom>
            <a:avLst/>
            <a:gdLst/>
            <a:ahLst/>
            <a:cxnLst/>
            <a:rect l="l" t="t" r="r" b="b"/>
            <a:pathLst>
              <a:path w="12078111" h="6658059">
                <a:moveTo>
                  <a:pt x="0" y="0"/>
                </a:moveTo>
                <a:lnTo>
                  <a:pt x="12078111" y="0"/>
                </a:lnTo>
                <a:lnTo>
                  <a:pt x="12078111" y="6658058"/>
                </a:lnTo>
                <a:lnTo>
                  <a:pt x="0" y="66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20999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0" name="Picture 59" descr="A person with glasses and a mustache wearing a bunny ears&#10;&#10;AI-generated content may be incorrect.">
            <a:extLst>
              <a:ext uri="{FF2B5EF4-FFF2-40B4-BE49-F238E27FC236}">
                <a16:creationId xmlns:a16="http://schemas.microsoft.com/office/drawing/2014/main" id="{2A96ADBF-DD83-AD94-6EC7-28CF422FE8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42" y="2722877"/>
            <a:ext cx="2208965" cy="2208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53582546" cy="86390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582551" cy="86390181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/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928643" y="2342673"/>
            <a:ext cx="6220302" cy="564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n-US" sz="3393" b="1" dirty="0">
                <a:solidFill>
                  <a:srgbClr val="FFFFFF"/>
                </a:solidFill>
                <a:latin typeface="Averta Bold"/>
                <a:ea typeface="Averta Bold"/>
                <a:cs typeface="Averta Bold"/>
                <a:sym typeface="Averta Bold"/>
              </a:rPr>
              <a:t>Future Enhancements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8643" y="3074983"/>
            <a:ext cx="12292366" cy="792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750"/>
              </a:lnSpc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Προηγμένα Νευρωνικά Δίκτυα και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Deep Learning:</a:t>
            </a:r>
          </a:p>
          <a:p>
            <a:pPr>
              <a:lnSpc>
                <a:spcPts val="4750"/>
              </a:lnSpc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Χρήση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LSTM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και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Transformer Models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για καλύτερη    </a:t>
            </a:r>
          </a:p>
          <a:p>
            <a:pPr>
              <a:lnSpc>
                <a:spcPts val="4750"/>
              </a:lnSpc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 	 ανάλυση των χρονικών τάσεων.</a:t>
            </a:r>
          </a:p>
          <a:p>
            <a:pPr>
              <a:lnSpc>
                <a:spcPts val="4750"/>
              </a:lnSpc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	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Τα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Recurrent Neural Networks (RNNs)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θα βοηθήσουν            </a:t>
            </a:r>
          </a:p>
          <a:p>
            <a:pPr>
              <a:lnSpc>
                <a:spcPts val="4750"/>
              </a:lnSpc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  	 στην πρόβλεψη ζήτησης εξετάζοντας πιο σύνθετα   </a:t>
            </a:r>
          </a:p>
          <a:p>
            <a:pPr>
              <a:lnSpc>
                <a:spcPts val="4750"/>
              </a:lnSpc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   	μοντέλα. Όμως, ο περιορισμένος αριθμός δεδομένων δεν μας επέτρεψε να 	εκπαιδεύσουμε τέτοια μοντέλα με ικανοποιητική ακρίβεια.</a:t>
            </a:r>
          </a:p>
          <a:p>
            <a:pPr marL="457200" indent="-457200">
              <a:lnSpc>
                <a:spcPts val="4750"/>
              </a:lnSpc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Ενσωμάτωση Μακροοικονομικών και Εξωτερικών Παραγόντων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:</a:t>
            </a:r>
            <a:endParaRPr lang="el-GR" sz="2400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  <a:p>
            <a:pPr>
              <a:lnSpc>
                <a:spcPts val="4750"/>
              </a:lnSpc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	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Προσθήκη δεδομένων όπως ο πληθυσμός, επιτόκια, γεωπολιτικά     </a:t>
            </a:r>
          </a:p>
          <a:p>
            <a:pPr>
              <a:lnSpc>
                <a:spcPts val="4750"/>
              </a:lnSpc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  	στοιχεία και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real time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δεδομένα από ταξιδιωτικές πλατφόρμες για  </a:t>
            </a:r>
          </a:p>
          <a:p>
            <a:pPr>
              <a:lnSpc>
                <a:spcPts val="4750"/>
              </a:lnSpc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  	πληρέστερη πρόβλεψη της ζήτησης.</a:t>
            </a:r>
          </a:p>
          <a:p>
            <a:pPr marL="457200" indent="-457200">
              <a:lnSpc>
                <a:spcPts val="475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  <a:p>
            <a:pPr algn="ctr">
              <a:lnSpc>
                <a:spcPts val="475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</p:txBody>
      </p:sp>
      <p:sp>
        <p:nvSpPr>
          <p:cNvPr id="24" name="Freeform 24"/>
          <p:cNvSpPr/>
          <p:nvPr/>
        </p:nvSpPr>
        <p:spPr>
          <a:xfrm rot="3857612">
            <a:off x="11540520" y="-352520"/>
            <a:ext cx="11437560" cy="7320039"/>
          </a:xfrm>
          <a:custGeom>
            <a:avLst/>
            <a:gdLst/>
            <a:ahLst/>
            <a:cxnLst/>
            <a:rect l="l" t="t" r="r" b="b"/>
            <a:pathLst>
              <a:path w="11437560" h="7320039">
                <a:moveTo>
                  <a:pt x="0" y="0"/>
                </a:moveTo>
                <a:lnTo>
                  <a:pt x="11437560" y="0"/>
                </a:lnTo>
                <a:lnTo>
                  <a:pt x="11437560" y="7320039"/>
                </a:lnTo>
                <a:lnTo>
                  <a:pt x="0" y="7320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" b="-9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5" name="Group 18">
            <a:extLst>
              <a:ext uri="{FF2B5EF4-FFF2-40B4-BE49-F238E27FC236}">
                <a16:creationId xmlns:a16="http://schemas.microsoft.com/office/drawing/2014/main" id="{93B23E31-8D37-B570-DE53-751ECCAEB30E}"/>
              </a:ext>
            </a:extLst>
          </p:cNvPr>
          <p:cNvGrpSpPr/>
          <p:nvPr/>
        </p:nvGrpSpPr>
        <p:grpSpPr>
          <a:xfrm>
            <a:off x="13234864" y="7748859"/>
            <a:ext cx="4672136" cy="1864688"/>
            <a:chOff x="0" y="0"/>
            <a:chExt cx="5897502" cy="2135796"/>
          </a:xfrm>
        </p:grpSpPr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2E4457E9-1FFE-6D8A-CE11-650963AB9224}"/>
                </a:ext>
              </a:extLst>
            </p:cNvPr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B090E59F-AF3F-0E42-A74A-B6983AAE5C28}"/>
                </a:ext>
              </a:extLst>
            </p:cNvPr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7B450669-8635-56F4-6BBB-34A98C58EE0D}"/>
                </a:ext>
              </a:extLst>
            </p:cNvPr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53582546" cy="86390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582551" cy="86390181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/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2993327" y="0"/>
            <a:ext cx="12301345" cy="10287000"/>
          </a:xfrm>
          <a:custGeom>
            <a:avLst/>
            <a:gdLst/>
            <a:ahLst/>
            <a:cxnLst/>
            <a:rect l="l" t="t" r="r" b="b"/>
            <a:pathLst>
              <a:path w="12301345" h="10287000">
                <a:moveTo>
                  <a:pt x="0" y="0"/>
                </a:moveTo>
                <a:lnTo>
                  <a:pt x="12301346" y="0"/>
                </a:lnTo>
                <a:lnTo>
                  <a:pt x="12301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3" name="Group 23"/>
          <p:cNvGrpSpPr/>
          <p:nvPr/>
        </p:nvGrpSpPr>
        <p:grpSpPr>
          <a:xfrm>
            <a:off x="1520683" y="4086386"/>
            <a:ext cx="7371763" cy="1582554"/>
            <a:chOff x="0" y="0"/>
            <a:chExt cx="9829017" cy="211007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829017" cy="2110072"/>
            </a:xfrm>
            <a:custGeom>
              <a:avLst/>
              <a:gdLst/>
              <a:ahLst/>
              <a:cxnLst/>
              <a:rect l="l" t="t" r="r" b="b"/>
              <a:pathLst>
                <a:path w="9829017" h="2110072">
                  <a:moveTo>
                    <a:pt x="0" y="0"/>
                  </a:moveTo>
                  <a:lnTo>
                    <a:pt x="9829017" y="0"/>
                  </a:lnTo>
                  <a:lnTo>
                    <a:pt x="9829017" y="2110072"/>
                  </a:lnTo>
                  <a:lnTo>
                    <a:pt x="0" y="211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6220" b="-6220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69132" y="322041"/>
              <a:ext cx="7394559" cy="134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35"/>
                </a:lnSpc>
                <a:spcBef>
                  <a:spcPct val="0"/>
                </a:spcBef>
              </a:pPr>
              <a:r>
                <a:rPr lang="en-US" sz="6025" b="1" dirty="0">
                  <a:solidFill>
                    <a:srgbClr val="000000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Thank you!</a:t>
              </a:r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EC656C56-1479-0F7F-B90D-F35E8E7C1E9E}"/>
              </a:ext>
            </a:extLst>
          </p:cNvPr>
          <p:cNvGrpSpPr/>
          <p:nvPr/>
        </p:nvGrpSpPr>
        <p:grpSpPr>
          <a:xfrm>
            <a:off x="13234864" y="7748859"/>
            <a:ext cx="4672136" cy="1864688"/>
            <a:chOff x="0" y="0"/>
            <a:chExt cx="5897502" cy="2135796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65AE433-5F11-C604-0A34-29CCC69FCCE5}"/>
                </a:ext>
              </a:extLst>
            </p:cNvPr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A73AE47E-8FB2-9033-626B-D44826E7C39B}"/>
                </a:ext>
              </a:extLst>
            </p:cNvPr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ACB12F5-8F24-546E-0CC8-D1673CD390FE}"/>
                </a:ext>
              </a:extLst>
            </p:cNvPr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0246ACA6-FCEA-5797-15B6-2ED75B92356B}"/>
              </a:ext>
            </a:extLst>
          </p:cNvPr>
          <p:cNvSpPr txBox="1"/>
          <p:nvPr/>
        </p:nvSpPr>
        <p:spPr>
          <a:xfrm>
            <a:off x="380999" y="6705949"/>
            <a:ext cx="12292366" cy="1179747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l-GR" sz="3393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Μέλη: </a:t>
            </a:r>
            <a:r>
              <a:rPr lang="el-GR" sz="3393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Βίγλης</a:t>
            </a:r>
            <a:r>
              <a:rPr lang="el-GR" sz="3393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Ευάγγελος, </a:t>
            </a:r>
            <a:r>
              <a:rPr lang="el-GR" sz="3393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Γκοντόλιας</a:t>
            </a:r>
            <a:r>
              <a:rPr lang="el-GR" sz="3393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Δημοσθένης, Λάμπος Ανδρέας, Μανιάτης Ιωάννης, Παύλου Περικλής</a:t>
            </a:r>
            <a:endParaRPr lang="en-US" sz="3393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</p:txBody>
      </p:sp>
      <p:pic>
        <p:nvPicPr>
          <p:cNvPr id="21" name="Picture 20" descr="A group of men posing for a photo&#10;&#10;AI-generated content may be incorrect.">
            <a:extLst>
              <a:ext uri="{FF2B5EF4-FFF2-40B4-BE49-F238E27FC236}">
                <a16:creationId xmlns:a16="http://schemas.microsoft.com/office/drawing/2014/main" id="{B0DF2C7B-609C-9068-5221-FA7DBE65B2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7" b="11742"/>
          <a:stretch/>
        </p:blipFill>
        <p:spPr>
          <a:xfrm>
            <a:off x="11284207" y="1252076"/>
            <a:ext cx="6071156" cy="51087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7BB03D-8E65-EA93-CE3B-88C5481C2741}"/>
              </a:ext>
            </a:extLst>
          </p:cNvPr>
          <p:cNvSpPr txBox="1"/>
          <p:nvPr/>
        </p:nvSpPr>
        <p:spPr>
          <a:xfrm>
            <a:off x="12968961" y="1252076"/>
            <a:ext cx="2792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GGs</a:t>
            </a:r>
            <a:endParaRPr lang="en-GR" sz="6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6701" y="-261257"/>
            <a:ext cx="18821401" cy="10809514"/>
            <a:chOff x="0" y="-639927"/>
            <a:chExt cx="153582554" cy="87030109"/>
          </a:xfrm>
        </p:grpSpPr>
        <p:sp>
          <p:nvSpPr>
            <p:cNvPr id="3" name="Freeform 3"/>
            <p:cNvSpPr/>
            <p:nvPr/>
          </p:nvSpPr>
          <p:spPr>
            <a:xfrm>
              <a:off x="0" y="-639927"/>
              <a:ext cx="153582554" cy="86390182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/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454632" y="7716866"/>
            <a:ext cx="4672136" cy="1864688"/>
            <a:chOff x="0" y="0"/>
            <a:chExt cx="5897502" cy="2135796"/>
          </a:xfrm>
        </p:grpSpPr>
        <p:sp>
          <p:nvSpPr>
            <p:cNvPr id="19" name="Freeform 19"/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42498" y="2313681"/>
            <a:ext cx="3345731" cy="1179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Averta Bold"/>
                <a:ea typeface="Averta Bold"/>
                <a:cs typeface="Averta Bold"/>
                <a:sym typeface="Averta Bold"/>
              </a:rPr>
              <a:t>Introduction</a:t>
            </a:r>
            <a:endParaRPr lang="en-US" sz="3393" b="1" dirty="0">
              <a:solidFill>
                <a:srgbClr val="FFFFFF"/>
              </a:solidFill>
              <a:latin typeface="Averta Bold"/>
              <a:ea typeface="Averta Bold"/>
              <a:cs typeface="Averta Bold"/>
              <a:sym typeface="Averta Bold"/>
            </a:endParaRPr>
          </a:p>
          <a:p>
            <a:pPr algn="ctr">
              <a:lnSpc>
                <a:spcPts val="4750"/>
              </a:lnSpc>
              <a:spcBef>
                <a:spcPct val="0"/>
              </a:spcBef>
            </a:pPr>
            <a:endParaRPr lang="en-US" sz="3393" b="1" dirty="0">
              <a:solidFill>
                <a:srgbClr val="FFFFFF"/>
              </a:solidFill>
              <a:latin typeface="Averta Bold"/>
              <a:ea typeface="Averta Bold"/>
              <a:cs typeface="Averta Bold"/>
              <a:sym typeface="Averta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1036" y="3507391"/>
            <a:ext cx="12292366" cy="6074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7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Challenge: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ΑΙ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Hackathon – Aegean Challenge: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Πρόβλεψη ζήτησης &amp; βελτιστοποίηση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Load Factor.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	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A problem of </a:t>
            </a:r>
            <a:r>
              <a:rPr lang="en-US" sz="2400" u="sng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Prediction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and </a:t>
            </a:r>
            <a:r>
              <a:rPr lang="en-US" sz="2400" u="sng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Optimization	</a:t>
            </a:r>
            <a:endParaRPr lang="el-GR" sz="2400" u="sng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  <a:p>
            <a:pPr marL="457200" indent="-457200">
              <a:lnSpc>
                <a:spcPts val="47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Intro: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   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Ομάδα 5 ατόμων, 3</a:t>
            </a:r>
            <a:r>
              <a:rPr lang="el-GR" sz="2400" baseline="300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ο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έτος Πληροφορικής, Οικονομικό Πανεπιστήμιο Αθηνών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.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   Στόχος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: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Ανάπτυξη ενός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AI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μοντέλου πρόβλεψης ζήτησης για βελτιστοποίηση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load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 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     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factor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, λαμβάνοντας υπόψη τη βελτιστοποίηση του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profit.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 </a:t>
            </a:r>
          </a:p>
          <a:p>
            <a:pPr marL="342900" indent="-342900">
              <a:lnSpc>
                <a:spcPts val="47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Datasets: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2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dummy datasets: 1 with Internal Stats(</a:t>
            </a:r>
            <a:r>
              <a:rPr lang="en-US" sz="24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Year,Month,D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I,Count,Pax,Seats,AvgFare,LF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) &amp; 1 with Competitor Stats(</a:t>
            </a:r>
            <a:r>
              <a:rPr lang="en-US" sz="24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Year,Month,Carrier,Count,SellingPrice,Capacities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)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24" name="Freeform 24"/>
          <p:cNvSpPr/>
          <p:nvPr/>
        </p:nvSpPr>
        <p:spPr>
          <a:xfrm flipV="1">
            <a:off x="13129991" y="727424"/>
            <a:ext cx="4528000" cy="4646269"/>
          </a:xfrm>
          <a:custGeom>
            <a:avLst/>
            <a:gdLst/>
            <a:ahLst/>
            <a:cxnLst/>
            <a:rect l="l" t="t" r="r" b="b"/>
            <a:pathLst>
              <a:path w="4528000" h="4646269">
                <a:moveTo>
                  <a:pt x="0" y="4646269"/>
                </a:moveTo>
                <a:lnTo>
                  <a:pt x="4527999" y="4646269"/>
                </a:lnTo>
                <a:lnTo>
                  <a:pt x="4527999" y="0"/>
                </a:lnTo>
                <a:lnTo>
                  <a:pt x="0" y="0"/>
                </a:lnTo>
                <a:lnTo>
                  <a:pt x="0" y="464626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4" r="-44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2753" y="-247650"/>
            <a:ext cx="19050000" cy="10782300"/>
            <a:chOff x="0" y="0"/>
            <a:chExt cx="153582546" cy="86390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582551" cy="86390181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/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942498" y="2375154"/>
            <a:ext cx="4848702" cy="1180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en-US" sz="3393" b="1" dirty="0">
                <a:solidFill>
                  <a:srgbClr val="FFFFFF"/>
                </a:solidFill>
                <a:latin typeface="Averta Bold"/>
                <a:ea typeface="Averta Bold"/>
                <a:cs typeface="Averta Bold"/>
                <a:sym typeface="Averta Bold"/>
              </a:rPr>
              <a:t>Solution Overview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endParaRPr lang="en-US" sz="3393" b="1" dirty="0">
              <a:solidFill>
                <a:srgbClr val="FFFFFF"/>
              </a:solidFill>
              <a:latin typeface="Averta Bold"/>
              <a:ea typeface="Averta Bold"/>
              <a:cs typeface="Averta Bold"/>
              <a:sym typeface="Avert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2498" y="3201635"/>
            <a:ext cx="12292366" cy="668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7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Διαχείριση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Load Factor: 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Αναζήτηση μέγιστου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load factor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.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   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Υψηλό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load factor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δεν εγγυάται τη βέλτιστη εκμετάλλευση έσοδων. Για να   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      πετύχει η εταιρεία το μέγιστο κέρδος, πρέπει να λάβει υπόψη τον ανταγωνισμό 	και το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seasonality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.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</a:t>
            </a:r>
            <a:endParaRPr lang="el-GR" sz="2400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  <a:p>
            <a:pPr marL="457200" indent="-457200">
              <a:lnSpc>
                <a:spcPts val="47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Προκλήσεις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:</a:t>
            </a:r>
          </a:p>
          <a:p>
            <a:pPr lvl="1">
              <a:lnSpc>
                <a:spcPts val="475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Η εποχικότητα (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seasonality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θα επηρεάζει το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load factor.</a:t>
            </a:r>
            <a:endParaRPr lang="el-GR" sz="2400" dirty="0">
              <a:solidFill>
                <a:srgbClr val="FFFFFF"/>
              </a:solidFill>
              <a:latin typeface="Averta"/>
              <a:ea typeface="Averta"/>
              <a:cs typeface="Averta"/>
              <a:sym typeface="Wingdings" panose="05000000000000000000" pitchFamily="2" charset="2"/>
            </a:endParaRPr>
          </a:p>
          <a:p>
            <a:pPr lvl="1"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   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Οι τιμές ανταγωνισμού (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competitors prices)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επίσης θα επηρεάζουν το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load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factor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   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Challenge: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Παρέχονται 24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datasets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(δεδομένα 2022-2023), από τα 	οποία καλούμαστε να εκπαιδεύσουμε το μοντέλο.</a:t>
            </a:r>
            <a:endParaRPr lang="el-GR" sz="2400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9295754" y="388077"/>
            <a:ext cx="12301345" cy="10287000"/>
          </a:xfrm>
          <a:custGeom>
            <a:avLst/>
            <a:gdLst/>
            <a:ahLst/>
            <a:cxnLst/>
            <a:rect l="l" t="t" r="r" b="b"/>
            <a:pathLst>
              <a:path w="12301345" h="10287000">
                <a:moveTo>
                  <a:pt x="0" y="0"/>
                </a:moveTo>
                <a:lnTo>
                  <a:pt x="12301346" y="0"/>
                </a:lnTo>
                <a:lnTo>
                  <a:pt x="12301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4" name="Group 18">
            <a:extLst>
              <a:ext uri="{FF2B5EF4-FFF2-40B4-BE49-F238E27FC236}">
                <a16:creationId xmlns:a16="http://schemas.microsoft.com/office/drawing/2014/main" id="{59410833-FB1B-B575-14BD-953DB2F0F12B}"/>
              </a:ext>
            </a:extLst>
          </p:cNvPr>
          <p:cNvGrpSpPr/>
          <p:nvPr/>
        </p:nvGrpSpPr>
        <p:grpSpPr>
          <a:xfrm>
            <a:off x="13234864" y="7748859"/>
            <a:ext cx="4672136" cy="1864688"/>
            <a:chOff x="0" y="0"/>
            <a:chExt cx="5897502" cy="2135796"/>
          </a:xfrm>
        </p:grpSpPr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61DE4E4-74FC-ADEF-A1ED-82986ECAF416}"/>
                </a:ext>
              </a:extLst>
            </p:cNvPr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TextBox 20">
              <a:extLst>
                <a:ext uri="{FF2B5EF4-FFF2-40B4-BE49-F238E27FC236}">
                  <a16:creationId xmlns:a16="http://schemas.microsoft.com/office/drawing/2014/main" id="{686D0507-4AD3-4A6C-6DA8-915244F1820C}"/>
                </a:ext>
              </a:extLst>
            </p:cNvPr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F85DCD23-8FF9-9411-4E98-8C8AAFF549DA}"/>
                </a:ext>
              </a:extLst>
            </p:cNvPr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E452D-5238-1BE0-9C99-6E33D0612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A48745D-B962-F140-40B4-6685C9606AF8}"/>
              </a:ext>
            </a:extLst>
          </p:cNvPr>
          <p:cNvGrpSpPr/>
          <p:nvPr/>
        </p:nvGrpSpPr>
        <p:grpSpPr>
          <a:xfrm>
            <a:off x="-762000" y="-38101"/>
            <a:ext cx="19050000" cy="10713177"/>
            <a:chOff x="0" y="0"/>
            <a:chExt cx="153582546" cy="8639018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471BA1-FFFC-B845-566F-34E6B1E13FA5}"/>
                </a:ext>
              </a:extLst>
            </p:cNvPr>
            <p:cNvSpPr/>
            <p:nvPr/>
          </p:nvSpPr>
          <p:spPr>
            <a:xfrm>
              <a:off x="0" y="0"/>
              <a:ext cx="153582551" cy="86390181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42239B-5FB6-B45E-627B-8D0053D4CFFD}"/>
                </a:ext>
              </a:extLst>
            </p:cNvPr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34060FB-67D5-2CB0-5070-FEC1F0B27A34}"/>
              </a:ext>
            </a:extLst>
          </p:cNvPr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CFFD12B-BD8F-1D22-EDB1-82DCBE60B595}"/>
                </a:ext>
              </a:extLst>
            </p:cNvPr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61AB8AA-6EEE-BF22-8981-2625F3FFAA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63291583-851D-D68C-2E08-865C958AEDB0}"/>
                  </a:ext>
                </a:extLst>
              </p:cNvPr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B3AFAAD5-1678-9BC0-2128-75CE6D5CA9BC}"/>
                  </a:ext>
                </a:extLst>
              </p:cNvPr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B8B1009-0E97-1FC1-4324-48E92E8C5C35}"/>
                  </a:ext>
                </a:extLst>
              </p:cNvPr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82BD29E-5ED1-100E-09A7-984EE31CCD4F}"/>
                  </a:ext>
                </a:extLst>
              </p:cNvPr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C23F241F-795F-A5A6-C6EB-EB8C14C6EC04}"/>
                  </a:ext>
                </a:extLst>
              </p:cNvPr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31B26D7-35E8-A16B-3A77-881AE7BC0FF8}"/>
                  </a:ext>
                </a:extLst>
              </p:cNvPr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6BA16058-C9B8-5846-2ED3-4B680B33A314}"/>
                  </a:ext>
                </a:extLst>
              </p:cNvPr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FB1AB994-E851-D642-EE08-441A5A0060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D508A23-4ADA-DF5D-4E90-520F545071D8}"/>
                  </a:ext>
                </a:extLst>
              </p:cNvPr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5155F597-AA14-DD1F-7997-0F4C0E06C6D6}"/>
                  </a:ext>
                </a:extLst>
              </p:cNvPr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1C707AF-34C2-3105-BA08-0FEAA9581678}"/>
              </a:ext>
            </a:extLst>
          </p:cNvPr>
          <p:cNvSpPr txBox="1"/>
          <p:nvPr/>
        </p:nvSpPr>
        <p:spPr>
          <a:xfrm>
            <a:off x="942498" y="2375154"/>
            <a:ext cx="4848702" cy="1180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en-US" sz="3393" b="1" dirty="0">
                <a:solidFill>
                  <a:srgbClr val="FFFFFF"/>
                </a:solidFill>
                <a:latin typeface="Averta Bold"/>
                <a:ea typeface="Averta Bold"/>
                <a:cs typeface="Averta Bold"/>
                <a:sym typeface="Averta Bold"/>
              </a:rPr>
              <a:t>Solution Overview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endParaRPr lang="en-US" sz="3393" b="1" dirty="0">
              <a:solidFill>
                <a:srgbClr val="FFFFFF"/>
              </a:solidFill>
              <a:latin typeface="Averta Bold"/>
              <a:ea typeface="Averta Bold"/>
              <a:cs typeface="Averta Bold"/>
              <a:sym typeface="Averta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1C28563-3D40-7F05-92BC-17AE8EB8EABD}"/>
              </a:ext>
            </a:extLst>
          </p:cNvPr>
          <p:cNvSpPr txBox="1"/>
          <p:nvPr/>
        </p:nvSpPr>
        <p:spPr>
          <a:xfrm>
            <a:off x="942498" y="3201635"/>
            <a:ext cx="12292366" cy="6074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47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Διαχείριση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Average Fare: 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Βελτιστοποίηση τιμής εισητηρίου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.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    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Αναζήτηση μέγιστης δυνατής τιμής εισιτηρίου, ώστε να επιτυγχάνεται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	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μεγιστοποίηση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LF &amp; profit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.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</a:t>
            </a:r>
          </a:p>
          <a:p>
            <a:pPr marL="342900" indent="-342900">
              <a:lnSpc>
                <a:spcPts val="47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Παραδοχές:</a:t>
            </a:r>
          </a:p>
          <a:p>
            <a:pPr lvl="1"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 Θεωρούμε ότι τα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dataset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αφορούν 1 πτήση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για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Domestic/International</a:t>
            </a:r>
            <a:endParaRPr lang="el-GR" sz="2400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  <a:p>
            <a:pPr marL="457200" indent="-457200">
              <a:lnSpc>
                <a:spcPts val="47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Προκλήσεις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:</a:t>
            </a:r>
          </a:p>
          <a:p>
            <a:pPr lvl="1">
              <a:lnSpc>
                <a:spcPts val="475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  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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Η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ημερομηνία αγοράς σε σχέση με την ημερομηνία πτήσης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.	</a:t>
            </a:r>
            <a:endParaRPr lang="el-GR" sz="2400" dirty="0">
              <a:solidFill>
                <a:srgbClr val="FFFFFF"/>
              </a:solidFill>
              <a:latin typeface="Averta"/>
              <a:ea typeface="Averta"/>
              <a:cs typeface="Averta"/>
              <a:sym typeface="Wingdings" panose="05000000000000000000" pitchFamily="2" charset="2"/>
            </a:endParaRPr>
          </a:p>
          <a:p>
            <a:pPr lvl="1"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    Ταυτόχρονη διαχείριση των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dates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και </a:t>
            </a: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occupancy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ts val="4750"/>
              </a:lnSpc>
              <a:spcBef>
                <a:spcPct val="0"/>
              </a:spcBef>
            </a:pP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Wingdings" panose="05000000000000000000" pitchFamily="2" charset="2"/>
              </a:rPr>
              <a:t>    </a:t>
            </a:r>
            <a:endParaRPr lang="el-GR" sz="2400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76C9D18-309C-03EB-7D7A-81B673AEED2B}"/>
              </a:ext>
            </a:extLst>
          </p:cNvPr>
          <p:cNvSpPr/>
          <p:nvPr/>
        </p:nvSpPr>
        <p:spPr>
          <a:xfrm>
            <a:off x="9295754" y="388077"/>
            <a:ext cx="12301345" cy="10287000"/>
          </a:xfrm>
          <a:custGeom>
            <a:avLst/>
            <a:gdLst/>
            <a:ahLst/>
            <a:cxnLst/>
            <a:rect l="l" t="t" r="r" b="b"/>
            <a:pathLst>
              <a:path w="12301345" h="10287000">
                <a:moveTo>
                  <a:pt x="0" y="0"/>
                </a:moveTo>
                <a:lnTo>
                  <a:pt x="12301346" y="0"/>
                </a:lnTo>
                <a:lnTo>
                  <a:pt x="12301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4" name="Group 18">
            <a:extLst>
              <a:ext uri="{FF2B5EF4-FFF2-40B4-BE49-F238E27FC236}">
                <a16:creationId xmlns:a16="http://schemas.microsoft.com/office/drawing/2014/main" id="{8C7A1C27-8FCB-5F27-F43D-68380327D925}"/>
              </a:ext>
            </a:extLst>
          </p:cNvPr>
          <p:cNvGrpSpPr/>
          <p:nvPr/>
        </p:nvGrpSpPr>
        <p:grpSpPr>
          <a:xfrm>
            <a:off x="13234864" y="7748859"/>
            <a:ext cx="4672136" cy="1864688"/>
            <a:chOff x="0" y="0"/>
            <a:chExt cx="5897502" cy="2135796"/>
          </a:xfrm>
        </p:grpSpPr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4806FAD-C24D-B4E2-73D7-12DCC48CD378}"/>
                </a:ext>
              </a:extLst>
            </p:cNvPr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TextBox 20">
              <a:extLst>
                <a:ext uri="{FF2B5EF4-FFF2-40B4-BE49-F238E27FC236}">
                  <a16:creationId xmlns:a16="http://schemas.microsoft.com/office/drawing/2014/main" id="{1467C6A6-26F4-8C5A-1566-1E3BF8AE68FB}"/>
                </a:ext>
              </a:extLst>
            </p:cNvPr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E093779A-7B49-9010-8D57-ED6FAE9F0988}"/>
                </a:ext>
              </a:extLst>
            </p:cNvPr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0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1" cy="10401300"/>
            <a:chOff x="0" y="-959891"/>
            <a:chExt cx="153582554" cy="87350073"/>
          </a:xfrm>
        </p:grpSpPr>
        <p:sp>
          <p:nvSpPr>
            <p:cNvPr id="3" name="Freeform 3"/>
            <p:cNvSpPr/>
            <p:nvPr/>
          </p:nvSpPr>
          <p:spPr>
            <a:xfrm>
              <a:off x="0" y="-959891"/>
              <a:ext cx="153582554" cy="86390182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/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932637" y="2216684"/>
            <a:ext cx="2791302" cy="1180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en-US" sz="3393" b="1" dirty="0">
                <a:solidFill>
                  <a:srgbClr val="FFFFFF"/>
                </a:solidFill>
                <a:latin typeface="Averta Bold"/>
                <a:ea typeface="Averta Bold"/>
                <a:cs typeface="Averta Bold"/>
                <a:sym typeface="Averta Bold"/>
              </a:rPr>
              <a:t>Our Logic</a:t>
            </a:r>
          </a:p>
          <a:p>
            <a:pPr>
              <a:lnSpc>
                <a:spcPts val="4750"/>
              </a:lnSpc>
              <a:spcBef>
                <a:spcPct val="0"/>
              </a:spcBef>
            </a:pPr>
            <a:endParaRPr lang="en-US" sz="3393" b="1" dirty="0">
              <a:solidFill>
                <a:srgbClr val="FFFFFF"/>
              </a:solidFill>
              <a:latin typeface="Averta Bold"/>
              <a:ea typeface="Averta Bold"/>
              <a:cs typeface="Averta Bold"/>
              <a:sym typeface="Avert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2388" y="2982804"/>
            <a:ext cx="12292366" cy="6612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Data Augmentation: </a:t>
            </a:r>
            <a:r>
              <a:rPr lang="el-GR" sz="24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Προσθήκη ιστορικών δεδομένων από το 2000 έως το 2022. </a:t>
            </a: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Επεξεργασία δεδομένων τιμών ανταγωνιστών: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 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Για να έχουμε πιο ακριβή ανάλυση, διαχωρίσαμε τις τιμές σε:</a:t>
            </a:r>
            <a:endParaRPr lang="en-US" sz="2400" dirty="0">
              <a:solidFill>
                <a:schemeClr val="bg1"/>
              </a:solidFill>
              <a:latin typeface="Averta" panose="020B0604020202020204" charset="0"/>
            </a:endParaRPr>
          </a:p>
          <a:p>
            <a:pPr marL="1371600" lvl="2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Competitors Price Domestic = 40%</a:t>
            </a:r>
          </a:p>
          <a:p>
            <a:pPr marL="1371600" lvl="2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Competitors Price International = 60%</a:t>
            </a: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Μοντέλο </a:t>
            </a:r>
            <a:r>
              <a:rPr lang="en-GB" sz="2400" dirty="0">
                <a:solidFill>
                  <a:schemeClr val="bg1"/>
                </a:solidFill>
                <a:latin typeface="Averta" panose="020B0604020202020204" charset="0"/>
              </a:rPr>
              <a:t>Hybrid </a:t>
            </a:r>
            <a:r>
              <a:rPr lang="en-GB" sz="2400" dirty="0" err="1">
                <a:solidFill>
                  <a:schemeClr val="bg1"/>
                </a:solidFill>
                <a:latin typeface="Averta" panose="020B0604020202020204" charset="0"/>
              </a:rPr>
              <a:t>Ensampling</a:t>
            </a:r>
            <a:r>
              <a:rPr lang="en-GB" sz="2400" dirty="0">
                <a:solidFill>
                  <a:schemeClr val="bg1"/>
                </a:solidFill>
                <a:latin typeface="Averta" panose="020B0604020202020204" charset="0"/>
              </a:rPr>
              <a:t>: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 Συνδυασμός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K-Nearest Neighbors, Random Forest, Linear Regression, </a:t>
            </a:r>
            <a:r>
              <a:rPr lang="en-US" sz="2400" dirty="0" err="1">
                <a:solidFill>
                  <a:schemeClr val="bg1"/>
                </a:solidFill>
                <a:latin typeface="Averta" panose="020B0604020202020204" charset="0"/>
              </a:rPr>
              <a:t>XGBoost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.</a:t>
            </a: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Η τιμή των ανταγωνιστών δεν τίθεται ως input, αλλά λαμβάνουμε υπόψη lags των τριών προηγούμενων ετών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, 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με αντίστοιχα βάρη (0.6, 0.3 και 0.1)</a:t>
            </a: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Λογική εποχικότητας –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Month Rank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Seasonality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: 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Διαμορφώσαμε ένα ranking των μηνών, όπου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 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ο Αύγουστος διαμορφώνεται ως ο πιο δημοφιλής κ.ο.κ</a:t>
            </a:r>
            <a:endParaRPr lang="en-US" sz="2400" dirty="0">
              <a:solidFill>
                <a:schemeClr val="bg1"/>
              </a:solidFill>
              <a:latin typeface="Averta" panose="020B0604020202020204" charset="0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Εξασφάλιση ορθότητας προβλέψεων, χρησιμοποιώντας τα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AI-generated data 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για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training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 και τα δοσμένα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data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(2022-23) 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για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testing.  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 </a:t>
            </a:r>
          </a:p>
        </p:txBody>
      </p:sp>
      <p:sp>
        <p:nvSpPr>
          <p:cNvPr id="24" name="Freeform 24"/>
          <p:cNvSpPr/>
          <p:nvPr/>
        </p:nvSpPr>
        <p:spPr>
          <a:xfrm flipV="1">
            <a:off x="13129991" y="727424"/>
            <a:ext cx="4528000" cy="4646269"/>
          </a:xfrm>
          <a:custGeom>
            <a:avLst/>
            <a:gdLst/>
            <a:ahLst/>
            <a:cxnLst/>
            <a:rect l="l" t="t" r="r" b="b"/>
            <a:pathLst>
              <a:path w="4528000" h="4646269">
                <a:moveTo>
                  <a:pt x="0" y="4646269"/>
                </a:moveTo>
                <a:lnTo>
                  <a:pt x="4527999" y="4646269"/>
                </a:lnTo>
                <a:lnTo>
                  <a:pt x="4527999" y="0"/>
                </a:lnTo>
                <a:lnTo>
                  <a:pt x="0" y="0"/>
                </a:lnTo>
                <a:lnTo>
                  <a:pt x="0" y="46462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4" r="-4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6" name="Group 18">
            <a:extLst>
              <a:ext uri="{FF2B5EF4-FFF2-40B4-BE49-F238E27FC236}">
                <a16:creationId xmlns:a16="http://schemas.microsoft.com/office/drawing/2014/main" id="{D1BFADB9-0AF9-0E0F-9AEA-FE0D996F8012}"/>
              </a:ext>
            </a:extLst>
          </p:cNvPr>
          <p:cNvGrpSpPr/>
          <p:nvPr/>
        </p:nvGrpSpPr>
        <p:grpSpPr>
          <a:xfrm>
            <a:off x="13234864" y="7748859"/>
            <a:ext cx="4672136" cy="1864688"/>
            <a:chOff x="0" y="0"/>
            <a:chExt cx="5897502" cy="2135796"/>
          </a:xfrm>
        </p:grpSpPr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0B2AA6DE-560F-660E-F22A-BFD9B65AD2D8}"/>
                </a:ext>
              </a:extLst>
            </p:cNvPr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4D3114B4-9F25-6563-F965-2ED10686E0FD}"/>
                </a:ext>
              </a:extLst>
            </p:cNvPr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2AFB37EA-0BAA-702D-04F2-7AACDAC41A03}"/>
                </a:ext>
              </a:extLst>
            </p:cNvPr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34"/>
            <a:ext cx="18288001" cy="10288134"/>
            <a:chOff x="0" y="-9525"/>
            <a:chExt cx="153582554" cy="86399707"/>
          </a:xfrm>
        </p:grpSpPr>
        <p:sp>
          <p:nvSpPr>
            <p:cNvPr id="3" name="Freeform 3"/>
            <p:cNvSpPr/>
            <p:nvPr/>
          </p:nvSpPr>
          <p:spPr>
            <a:xfrm>
              <a:off x="0" y="-2"/>
              <a:ext cx="153582554" cy="86390184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/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163359" y="2328232"/>
            <a:ext cx="4170641" cy="580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n-US" sz="3393" b="1" dirty="0">
                <a:solidFill>
                  <a:srgbClr val="FFFFFF"/>
                </a:solidFill>
                <a:latin typeface="Averta Bold"/>
                <a:ea typeface="Averta Bold"/>
                <a:cs typeface="Averta Bold"/>
                <a:sym typeface="Averta Bold"/>
              </a:rPr>
              <a:t>Demo/Use Case</a:t>
            </a:r>
          </a:p>
        </p:txBody>
      </p:sp>
      <p:sp>
        <p:nvSpPr>
          <p:cNvPr id="20" name="Freeform 20"/>
          <p:cNvSpPr/>
          <p:nvPr/>
        </p:nvSpPr>
        <p:spPr>
          <a:xfrm rot="4889274">
            <a:off x="10812012" y="1814471"/>
            <a:ext cx="12078111" cy="6658059"/>
          </a:xfrm>
          <a:custGeom>
            <a:avLst/>
            <a:gdLst/>
            <a:ahLst/>
            <a:cxnLst/>
            <a:rect l="l" t="t" r="r" b="b"/>
            <a:pathLst>
              <a:path w="12078111" h="6658059">
                <a:moveTo>
                  <a:pt x="0" y="0"/>
                </a:moveTo>
                <a:lnTo>
                  <a:pt x="12078112" y="0"/>
                </a:lnTo>
                <a:lnTo>
                  <a:pt x="12078112" y="6658058"/>
                </a:lnTo>
                <a:lnTo>
                  <a:pt x="0" y="66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C00B32-0050-4FA6-25A3-98912D7CAD6D}"/>
              </a:ext>
            </a:extLst>
          </p:cNvPr>
          <p:cNvSpPr txBox="1"/>
          <p:nvPr/>
        </p:nvSpPr>
        <p:spPr>
          <a:xfrm>
            <a:off x="735463" y="2994617"/>
            <a:ext cx="680265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Το </a:t>
            </a:r>
            <a:r>
              <a:rPr lang="el-GR" sz="2400" dirty="0" err="1">
                <a:solidFill>
                  <a:schemeClr val="bg1"/>
                </a:solidFill>
                <a:latin typeface="Averta" panose="020B0604020202020204" charset="0"/>
              </a:rPr>
              <a:t>πρ</a:t>
            </a:r>
            <a:r>
              <a:rPr lang="en-US" sz="2400" dirty="0" err="1">
                <a:solidFill>
                  <a:schemeClr val="bg1"/>
                </a:solidFill>
                <a:latin typeface="Averta" panose="020B0604020202020204" charset="0"/>
              </a:rPr>
              <a:t>ό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γραμμα θα δεχτεί ως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input: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Average Fare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Destination(Domestic/International)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verta" panose="020B0604020202020204" charset="0"/>
            </a:endParaRPr>
          </a:p>
          <a:p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Και </a:t>
            </a:r>
            <a:r>
              <a:rPr lang="el-GR" sz="2400" dirty="0" err="1">
                <a:solidFill>
                  <a:schemeClr val="bg1"/>
                </a:solidFill>
                <a:latin typeface="Averta" panose="020B0604020202020204" charset="0"/>
              </a:rPr>
              <a:t>λαμβ</a:t>
            </a:r>
            <a:r>
              <a:rPr lang="en-US" sz="2400" dirty="0" err="1">
                <a:solidFill>
                  <a:schemeClr val="bg1"/>
                </a:solidFill>
                <a:latin typeface="Averta" panose="020B0604020202020204" charset="0"/>
              </a:rPr>
              <a:t>ά</a:t>
            </a:r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νει υπόψιν: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Competitors selling prices (3 LAGS)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400" dirty="0">
              <a:solidFill>
                <a:schemeClr val="bg1"/>
              </a:solidFill>
              <a:latin typeface="Averta" panose="020B0604020202020204" charset="0"/>
            </a:endParaRPr>
          </a:p>
          <a:p>
            <a:r>
              <a:rPr lang="el-GR" sz="2400" dirty="0">
                <a:solidFill>
                  <a:schemeClr val="bg1"/>
                </a:solidFill>
                <a:latin typeface="Averta" panose="020B0604020202020204" charset="0"/>
              </a:rPr>
              <a:t>Και παράγει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output: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Passenger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  <a:sym typeface="Wingdings" pitchFamily="2" charset="2"/>
              </a:rPr>
              <a:t>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LF prediction (optimal)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  <a:sym typeface="Wingdings" pitchFamily="2" charset="2"/>
              </a:rPr>
              <a:t> 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Profit prediction (max)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Table of pricing strategy between date-occupancy</a:t>
            </a:r>
          </a:p>
          <a:p>
            <a:endParaRPr lang="el-GR" sz="2400" dirty="0">
              <a:solidFill>
                <a:schemeClr val="bg1"/>
              </a:solidFill>
              <a:latin typeface="Averta" panose="020B060402020202020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Run with: Y=2025, M=8, </a:t>
            </a:r>
            <a:r>
              <a:rPr lang="en-US" sz="2400" dirty="0" err="1">
                <a:solidFill>
                  <a:schemeClr val="bg1"/>
                </a:solidFill>
                <a:latin typeface="Averta" panose="020B0604020202020204" charset="0"/>
              </a:rPr>
              <a:t>AvgFare</a:t>
            </a:r>
            <a:r>
              <a:rPr lang="en-US" sz="2400" dirty="0">
                <a:solidFill>
                  <a:schemeClr val="bg1"/>
                </a:solidFill>
                <a:latin typeface="Averta" panose="020B0604020202020204" charset="0"/>
              </a:rPr>
              <a:t>=64.16 Dest=D</a:t>
            </a:r>
          </a:p>
        </p:txBody>
      </p:sp>
      <p:pic>
        <p:nvPicPr>
          <p:cNvPr id="23" name="Picture 22" descr="A black and white screen with numbers&#10;&#10;AI-generated content may be incorrect.">
            <a:extLst>
              <a:ext uri="{FF2B5EF4-FFF2-40B4-BE49-F238E27FC236}">
                <a16:creationId xmlns:a16="http://schemas.microsoft.com/office/drawing/2014/main" id="{91FDD64D-4400-018E-BDAF-7D48E155D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68" y="4519954"/>
            <a:ext cx="9087295" cy="5530454"/>
          </a:xfrm>
          <a:prstGeom prst="rect">
            <a:avLst/>
          </a:prstGeom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5FB929-DF6F-9E6A-5BE8-5E7BD1EAF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76"/>
          <a:stretch/>
        </p:blipFill>
        <p:spPr>
          <a:xfrm>
            <a:off x="8625558" y="464984"/>
            <a:ext cx="8078517" cy="38449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A9C20-8CFA-D031-C105-97081E27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ADD2C75-52CF-9A01-0B1B-66A9B39A2FB2}"/>
              </a:ext>
            </a:extLst>
          </p:cNvPr>
          <p:cNvGrpSpPr/>
          <p:nvPr/>
        </p:nvGrpSpPr>
        <p:grpSpPr>
          <a:xfrm>
            <a:off x="0" y="-1134"/>
            <a:ext cx="18288001" cy="10288134"/>
            <a:chOff x="0" y="-9525"/>
            <a:chExt cx="153582554" cy="8639970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698FE9-3582-54CF-0BD5-7C9E21A55059}"/>
                </a:ext>
              </a:extLst>
            </p:cNvPr>
            <p:cNvSpPr/>
            <p:nvPr/>
          </p:nvSpPr>
          <p:spPr>
            <a:xfrm>
              <a:off x="0" y="-2"/>
              <a:ext cx="153582554" cy="86390184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6D5BD1-930B-6276-4B59-D3AAE3A5815E}"/>
                </a:ext>
              </a:extLst>
            </p:cNvPr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6E2FF14-8146-1AD2-D1EF-D502C8FD20B7}"/>
              </a:ext>
            </a:extLst>
          </p:cNvPr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57ADFAC-07FC-1784-D07D-727E0A23A25A}"/>
                </a:ext>
              </a:extLst>
            </p:cNvPr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1FF086D-EBE6-44EC-6FC7-740F0F96E3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7C2C821-1327-051A-591F-618114EE7AEF}"/>
                  </a:ext>
                </a:extLst>
              </p:cNvPr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B949D6A8-A0DB-7EAB-F2B8-618858D27132}"/>
                  </a:ext>
                </a:extLst>
              </p:cNvPr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589AE61-5E1A-0ABE-E3ED-F93CC8F638DF}"/>
                  </a:ext>
                </a:extLst>
              </p:cNvPr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4BFF5579-787E-9AC7-CDD2-4BA898096959}"/>
                  </a:ext>
                </a:extLst>
              </p:cNvPr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8EF4BB9-7836-F68F-F7AE-F81E51E7A0CC}"/>
                  </a:ext>
                </a:extLst>
              </p:cNvPr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8A4FD57-8210-5CE3-8B71-E06F2FCC4A3B}"/>
                  </a:ext>
                </a:extLst>
              </p:cNvPr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9A643FA-4CB1-6864-54EB-276841BBF631}"/>
                  </a:ext>
                </a:extLst>
              </p:cNvPr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4CCC4D3-E206-B0F2-119B-290044F74D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3613563-045E-8EBF-D439-CA6C1220629A}"/>
                  </a:ext>
                </a:extLst>
              </p:cNvPr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2303438-51BC-C797-76E2-A5A021A077E2}"/>
                  </a:ext>
                </a:extLst>
              </p:cNvPr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533579A2-3E1B-FA29-C1F0-7831E070EE31}"/>
              </a:ext>
            </a:extLst>
          </p:cNvPr>
          <p:cNvSpPr/>
          <p:nvPr/>
        </p:nvSpPr>
        <p:spPr>
          <a:xfrm rot="4889274">
            <a:off x="10812012" y="1814471"/>
            <a:ext cx="12078111" cy="6658059"/>
          </a:xfrm>
          <a:custGeom>
            <a:avLst/>
            <a:gdLst/>
            <a:ahLst/>
            <a:cxnLst/>
            <a:rect l="l" t="t" r="r" b="b"/>
            <a:pathLst>
              <a:path w="12078111" h="6658059">
                <a:moveTo>
                  <a:pt x="0" y="0"/>
                </a:moveTo>
                <a:lnTo>
                  <a:pt x="12078112" y="0"/>
                </a:lnTo>
                <a:lnTo>
                  <a:pt x="12078112" y="6658058"/>
                </a:lnTo>
                <a:lnTo>
                  <a:pt x="0" y="66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5" name="Group 18">
            <a:extLst>
              <a:ext uri="{FF2B5EF4-FFF2-40B4-BE49-F238E27FC236}">
                <a16:creationId xmlns:a16="http://schemas.microsoft.com/office/drawing/2014/main" id="{313422E2-2BE9-B6C1-E779-4F1D22F7332B}"/>
              </a:ext>
            </a:extLst>
          </p:cNvPr>
          <p:cNvGrpSpPr/>
          <p:nvPr/>
        </p:nvGrpSpPr>
        <p:grpSpPr>
          <a:xfrm>
            <a:off x="13234864" y="7748859"/>
            <a:ext cx="4672136" cy="1864688"/>
            <a:chOff x="0" y="0"/>
            <a:chExt cx="5897502" cy="2135796"/>
          </a:xfrm>
        </p:grpSpPr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1F33E0-6CB9-F053-579D-28DBED693F19}"/>
                </a:ext>
              </a:extLst>
            </p:cNvPr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CFD48E28-5497-AF14-F26D-20668917BE30}"/>
                </a:ext>
              </a:extLst>
            </p:cNvPr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82977B8-5531-76B2-1452-A085E8DDAA85}"/>
                </a:ext>
              </a:extLst>
            </p:cNvPr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pic>
        <p:nvPicPr>
          <p:cNvPr id="30" name="Picture 29" descr="A screen shot of a graph&#10;&#10;AI-generated content may be incorrect.">
            <a:extLst>
              <a:ext uri="{FF2B5EF4-FFF2-40B4-BE49-F238E27FC236}">
                <a16:creationId xmlns:a16="http://schemas.microsoft.com/office/drawing/2014/main" id="{5BA093DE-407B-B0CF-83B6-F0A43C546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5" t="4559" r="10354" b="4082"/>
          <a:stretch/>
        </p:blipFill>
        <p:spPr>
          <a:xfrm>
            <a:off x="706956" y="2458397"/>
            <a:ext cx="7070360" cy="5912273"/>
          </a:xfrm>
          <a:prstGeom prst="rect">
            <a:avLst/>
          </a:prstGeom>
        </p:spPr>
      </p:pic>
      <p:pic>
        <p:nvPicPr>
          <p:cNvPr id="32" name="Picture 31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92883502-BFD9-4B85-57A0-67A41CF7A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595" y="2449938"/>
            <a:ext cx="8739924" cy="436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437ED-7086-26BE-E795-286CBB89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2D9374-70E6-ACB4-AC03-D67CF575F400}"/>
              </a:ext>
            </a:extLst>
          </p:cNvPr>
          <p:cNvGrpSpPr/>
          <p:nvPr/>
        </p:nvGrpSpPr>
        <p:grpSpPr>
          <a:xfrm>
            <a:off x="0" y="-1134"/>
            <a:ext cx="18288001" cy="10288134"/>
            <a:chOff x="0" y="-9525"/>
            <a:chExt cx="153582554" cy="8639970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922184-EEBC-5FFD-C2DB-0FDB08C0CC7E}"/>
                </a:ext>
              </a:extLst>
            </p:cNvPr>
            <p:cNvSpPr/>
            <p:nvPr/>
          </p:nvSpPr>
          <p:spPr>
            <a:xfrm>
              <a:off x="0" y="-2"/>
              <a:ext cx="153582554" cy="86390184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FBFD88-6D2E-D140-E8FB-693BE2CF32C4}"/>
                </a:ext>
              </a:extLst>
            </p:cNvPr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BB4190C-4FD7-F236-8E60-345245CADC9F}"/>
              </a:ext>
            </a:extLst>
          </p:cNvPr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9AD29AE-CA11-636E-A8B2-AF70BF93321C}"/>
                </a:ext>
              </a:extLst>
            </p:cNvPr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A7E69CE-5D62-8058-5A47-E4E3BFB87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F6556997-0FF7-366E-ADCC-BBCCFB3EDEEE}"/>
                  </a:ext>
                </a:extLst>
              </p:cNvPr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F775F5CA-7E65-A8C3-A038-90D3CDDC38DA}"/>
                  </a:ext>
                </a:extLst>
              </p:cNvPr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EFA9966-1C2C-8FA2-4591-A573A5FDFD9D}"/>
                  </a:ext>
                </a:extLst>
              </p:cNvPr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1C8AECD3-ECB6-A22D-7EDD-4AD67B4965D8}"/>
                  </a:ext>
                </a:extLst>
              </p:cNvPr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6E0F270-D9F4-34F9-DB87-871330F8A2DD}"/>
                  </a:ext>
                </a:extLst>
              </p:cNvPr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7E09FD0-FB12-A90D-5FA1-1819B6E831EC}"/>
                  </a:ext>
                </a:extLst>
              </p:cNvPr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3B41A17C-A83D-3E8C-969D-DD372266EEEB}"/>
                  </a:ext>
                </a:extLst>
              </p:cNvPr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F20DEF7B-0003-B95F-E5A8-67B4F9651B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9549AA2-FFCC-56EC-2F77-A7A44DBAD297}"/>
                  </a:ext>
                </a:extLst>
              </p:cNvPr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CB19AC8-5828-D592-6EE6-1CB4F6C4452A}"/>
                  </a:ext>
                </a:extLst>
              </p:cNvPr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A2A54D11-E3C8-6F92-4301-86E227C0F54D}"/>
              </a:ext>
            </a:extLst>
          </p:cNvPr>
          <p:cNvSpPr/>
          <p:nvPr/>
        </p:nvSpPr>
        <p:spPr>
          <a:xfrm rot="4889274">
            <a:off x="10812012" y="1814471"/>
            <a:ext cx="12078111" cy="6658059"/>
          </a:xfrm>
          <a:custGeom>
            <a:avLst/>
            <a:gdLst/>
            <a:ahLst/>
            <a:cxnLst/>
            <a:rect l="l" t="t" r="r" b="b"/>
            <a:pathLst>
              <a:path w="12078111" h="6658059">
                <a:moveTo>
                  <a:pt x="0" y="0"/>
                </a:moveTo>
                <a:lnTo>
                  <a:pt x="12078112" y="0"/>
                </a:lnTo>
                <a:lnTo>
                  <a:pt x="12078112" y="6658058"/>
                </a:lnTo>
                <a:lnTo>
                  <a:pt x="0" y="6658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5" name="Group 18">
            <a:extLst>
              <a:ext uri="{FF2B5EF4-FFF2-40B4-BE49-F238E27FC236}">
                <a16:creationId xmlns:a16="http://schemas.microsoft.com/office/drawing/2014/main" id="{5DA41524-9126-19EF-EB99-B49FBA239994}"/>
              </a:ext>
            </a:extLst>
          </p:cNvPr>
          <p:cNvGrpSpPr/>
          <p:nvPr/>
        </p:nvGrpSpPr>
        <p:grpSpPr>
          <a:xfrm>
            <a:off x="13335000" y="8027415"/>
            <a:ext cx="4672136" cy="1864688"/>
            <a:chOff x="0" y="0"/>
            <a:chExt cx="5897502" cy="2135796"/>
          </a:xfrm>
        </p:grpSpPr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1E691E8-22D8-85B7-B6F1-94B8314A3389}"/>
                </a:ext>
              </a:extLst>
            </p:cNvPr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5E289602-9D7A-412F-1A02-3A12C639C9AC}"/>
                </a:ext>
              </a:extLst>
            </p:cNvPr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0C3C1A9D-9067-1E11-00AC-924A6396F17A}"/>
                </a:ext>
              </a:extLst>
            </p:cNvPr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2B6DD120-2823-37F8-FA49-E64AF06C6730}"/>
              </a:ext>
            </a:extLst>
          </p:cNvPr>
          <p:cNvSpPr txBox="1"/>
          <p:nvPr/>
        </p:nvSpPr>
        <p:spPr>
          <a:xfrm>
            <a:off x="1163359" y="2328232"/>
            <a:ext cx="4170641" cy="580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l-GR" sz="3393" b="1" dirty="0">
                <a:solidFill>
                  <a:srgbClr val="FFFFFF"/>
                </a:solidFill>
                <a:latin typeface="Averta Bold"/>
                <a:ea typeface="Averta Bold"/>
                <a:cs typeface="Averta Bold"/>
                <a:sym typeface="Averta Bold"/>
              </a:rPr>
              <a:t>Χρήση 3 σεναρίων</a:t>
            </a:r>
            <a:endParaRPr lang="en-US" sz="3393" b="1" dirty="0">
              <a:solidFill>
                <a:srgbClr val="FFFFFF"/>
              </a:solidFill>
              <a:latin typeface="Averta Bold"/>
              <a:ea typeface="Averta Bold"/>
              <a:cs typeface="Averta Bold"/>
              <a:sym typeface="Averta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8D28A4-C757-8597-3B67-A8C685D1B245}"/>
              </a:ext>
            </a:extLst>
          </p:cNvPr>
          <p:cNvSpPr txBox="1"/>
          <p:nvPr/>
        </p:nvSpPr>
        <p:spPr>
          <a:xfrm>
            <a:off x="735463" y="2994617"/>
            <a:ext cx="68026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chemeClr val="bg1"/>
                </a:solidFill>
                <a:latin typeface="Averta" panose="020B0604020202020204" charset="0"/>
              </a:rPr>
              <a:t>Χρησιμοποιούμε 3 σενάρια χρήσης, που προσαρμόζουμε τις τιμές των ανταγωνιστών.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bg1"/>
                </a:solidFill>
                <a:latin typeface="Averta" panose="020B0604020202020204" charset="0"/>
              </a:rPr>
              <a:t>1</a:t>
            </a:r>
            <a:r>
              <a:rPr lang="el-GR" sz="2800" baseline="30000" dirty="0">
                <a:solidFill>
                  <a:schemeClr val="bg1"/>
                </a:solidFill>
                <a:latin typeface="Averta" panose="020B0604020202020204" charset="0"/>
              </a:rPr>
              <a:t>ο</a:t>
            </a:r>
            <a:r>
              <a:rPr lang="el-GR" sz="2800" dirty="0">
                <a:solidFill>
                  <a:schemeClr val="bg1"/>
                </a:solidFill>
                <a:latin typeface="Averta" panose="020B0604020202020204" charset="0"/>
              </a:rPr>
              <a:t>: Οι τιμές παραμένουν οι προβλεπόμενες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bg1"/>
                </a:solidFill>
                <a:latin typeface="Averta" panose="020B0604020202020204" charset="0"/>
              </a:rPr>
              <a:t>2</a:t>
            </a:r>
            <a:r>
              <a:rPr lang="el-GR" sz="2800" baseline="30000" dirty="0">
                <a:solidFill>
                  <a:schemeClr val="bg1"/>
                </a:solidFill>
                <a:latin typeface="Averta" panose="020B0604020202020204" charset="0"/>
              </a:rPr>
              <a:t>ο</a:t>
            </a:r>
            <a:r>
              <a:rPr lang="el-GR" sz="2800" dirty="0">
                <a:solidFill>
                  <a:schemeClr val="bg1"/>
                </a:solidFill>
                <a:latin typeface="Averta" panose="020B0604020202020204" charset="0"/>
              </a:rPr>
              <a:t>: Οι τιμές δέχονται μείωση κατά 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bg1"/>
                </a:solidFill>
                <a:latin typeface="Averta" panose="020B0604020202020204" charset="0"/>
              </a:rPr>
              <a:t>3</a:t>
            </a:r>
            <a:r>
              <a:rPr lang="el-GR" sz="2800" baseline="30000" dirty="0">
                <a:solidFill>
                  <a:schemeClr val="bg1"/>
                </a:solidFill>
                <a:latin typeface="Averta" panose="020B0604020202020204" charset="0"/>
              </a:rPr>
              <a:t>ο</a:t>
            </a:r>
            <a:r>
              <a:rPr lang="el-GR" sz="2800" dirty="0">
                <a:solidFill>
                  <a:schemeClr val="bg1"/>
                </a:solidFill>
                <a:latin typeface="Averta" panose="020B0604020202020204" charset="0"/>
              </a:rPr>
              <a:t>: Οι τιμές αυξάνονται κατά 5%</a:t>
            </a:r>
            <a:endParaRPr lang="en-US" sz="2800" dirty="0">
              <a:solidFill>
                <a:schemeClr val="bg1"/>
              </a:solidFill>
              <a:latin typeface="Averta" panose="020B0604020202020204" charset="0"/>
            </a:endParaRPr>
          </a:p>
          <a:p>
            <a:endParaRPr lang="el-GR" sz="2800" dirty="0">
              <a:solidFill>
                <a:schemeClr val="bg1"/>
              </a:solidFill>
              <a:latin typeface="Averta" panose="020B0604020202020204" charset="0"/>
            </a:endParaRPr>
          </a:p>
          <a:p>
            <a:r>
              <a:rPr lang="el-GR" sz="2800" dirty="0">
                <a:solidFill>
                  <a:schemeClr val="bg1"/>
                </a:solidFill>
                <a:latin typeface="Averta" panose="020B0604020202020204" charset="0"/>
              </a:rPr>
              <a:t>Έτσι, επιτυγχάνεται μια ποικιλία στα αποτελέσματα μας με βάση τα σενάρια αυξομειώσεων που μπορεί να συμβούν.</a:t>
            </a:r>
          </a:p>
        </p:txBody>
      </p:sp>
      <p:pic>
        <p:nvPicPr>
          <p:cNvPr id="31" name="Picture 3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2B2D2C6-30ED-D7B8-606F-6D96268D0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42" y="1787295"/>
            <a:ext cx="6802659" cy="60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5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53582546" cy="86390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582551" cy="86390181"/>
            </a:xfrm>
            <a:custGeom>
              <a:avLst/>
              <a:gdLst/>
              <a:ahLst/>
              <a:cxnLst/>
              <a:rect l="l" t="t" r="r" b="b"/>
              <a:pathLst>
                <a:path w="153582551" h="86390181">
                  <a:moveTo>
                    <a:pt x="0" y="0"/>
                  </a:moveTo>
                  <a:lnTo>
                    <a:pt x="153582551" y="0"/>
                  </a:lnTo>
                  <a:lnTo>
                    <a:pt x="153582551" y="86390181"/>
                  </a:lnTo>
                  <a:lnTo>
                    <a:pt x="0" y="8639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3582546" cy="86399707"/>
            </a:xfrm>
            <a:prstGeom prst="rect">
              <a:avLst/>
            </a:prstGeom>
          </p:spPr>
          <p:txBody>
            <a:bodyPr lIns="569" tIns="569" rIns="569" bIns="569" rtlCol="0" anchor="ctr"/>
            <a:lstStyle/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  <a:p>
              <a:pPr algn="ctr">
                <a:lnSpc>
                  <a:spcPts val="1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9291" y="528078"/>
            <a:ext cx="6932242" cy="1502784"/>
            <a:chOff x="0" y="0"/>
            <a:chExt cx="9242990" cy="2003712"/>
          </a:xfrm>
        </p:grpSpPr>
        <p:sp>
          <p:nvSpPr>
            <p:cNvPr id="6" name="TextBox 6"/>
            <p:cNvSpPr txBox="1"/>
            <p:nvPr/>
          </p:nvSpPr>
          <p:spPr>
            <a:xfrm>
              <a:off x="2127213" y="1472555"/>
              <a:ext cx="6746428" cy="53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Code.Create.Innovate.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03712" cy="2003712"/>
              <a:chOff x="0" y="0"/>
              <a:chExt cx="584200" cy="584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3500" y="63500"/>
                <a:ext cx="457200" cy="457073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073">
                    <a:moveTo>
                      <a:pt x="88646" y="304292"/>
                    </a:moveTo>
                    <a:lnTo>
                      <a:pt x="21463" y="350012"/>
                    </a:lnTo>
                    <a:cubicBezTo>
                      <a:pt x="19304" y="351409"/>
                      <a:pt x="18542" y="353568"/>
                      <a:pt x="18542" y="355727"/>
                    </a:cubicBezTo>
                    <a:lnTo>
                      <a:pt x="18542" y="402209"/>
                    </a:lnTo>
                    <a:cubicBezTo>
                      <a:pt x="7874" y="405003"/>
                      <a:pt x="0" y="415036"/>
                      <a:pt x="0" y="426466"/>
                    </a:cubicBezTo>
                    <a:cubicBezTo>
                      <a:pt x="0" y="440690"/>
                      <a:pt x="11430" y="452247"/>
                      <a:pt x="25654" y="452247"/>
                    </a:cubicBezTo>
                    <a:cubicBezTo>
                      <a:pt x="39878" y="452247"/>
                      <a:pt x="51308" y="440817"/>
                      <a:pt x="51308" y="426466"/>
                    </a:cubicBezTo>
                    <a:cubicBezTo>
                      <a:pt x="51308" y="415036"/>
                      <a:pt x="43434" y="405003"/>
                      <a:pt x="32766" y="402209"/>
                    </a:cubicBezTo>
                    <a:lnTo>
                      <a:pt x="32766" y="359283"/>
                    </a:lnTo>
                    <a:lnTo>
                      <a:pt x="88519" y="321437"/>
                    </a:lnTo>
                    <a:lnTo>
                      <a:pt x="88519" y="340741"/>
                    </a:lnTo>
                    <a:cubicBezTo>
                      <a:pt x="88519" y="356489"/>
                      <a:pt x="101346" y="369316"/>
                      <a:pt x="117094" y="369316"/>
                    </a:cubicBezTo>
                    <a:lnTo>
                      <a:pt x="222123" y="369316"/>
                    </a:lnTo>
                    <a:lnTo>
                      <a:pt x="222123" y="407162"/>
                    </a:lnTo>
                    <a:cubicBezTo>
                      <a:pt x="211455" y="409956"/>
                      <a:pt x="203581" y="419989"/>
                      <a:pt x="203581" y="431419"/>
                    </a:cubicBezTo>
                    <a:cubicBezTo>
                      <a:pt x="203581" y="445643"/>
                      <a:pt x="215011" y="457073"/>
                      <a:pt x="229362" y="457073"/>
                    </a:cubicBezTo>
                    <a:cubicBezTo>
                      <a:pt x="243713" y="457073"/>
                      <a:pt x="255143" y="445643"/>
                      <a:pt x="255143" y="431419"/>
                    </a:cubicBezTo>
                    <a:cubicBezTo>
                      <a:pt x="255143" y="419989"/>
                      <a:pt x="247269" y="409956"/>
                      <a:pt x="236601" y="407162"/>
                    </a:cubicBezTo>
                    <a:lnTo>
                      <a:pt x="236601" y="369316"/>
                    </a:lnTo>
                    <a:lnTo>
                      <a:pt x="341630" y="369316"/>
                    </a:lnTo>
                    <a:cubicBezTo>
                      <a:pt x="357378" y="369316"/>
                      <a:pt x="370205" y="356489"/>
                      <a:pt x="370205" y="340741"/>
                    </a:cubicBezTo>
                    <a:lnTo>
                      <a:pt x="370205" y="319278"/>
                    </a:lnTo>
                    <a:lnTo>
                      <a:pt x="424561" y="356362"/>
                    </a:lnTo>
                    <a:lnTo>
                      <a:pt x="424561" y="399288"/>
                    </a:lnTo>
                    <a:cubicBezTo>
                      <a:pt x="413893" y="402209"/>
                      <a:pt x="406019" y="412115"/>
                      <a:pt x="406019" y="423545"/>
                    </a:cubicBezTo>
                    <a:cubicBezTo>
                      <a:pt x="406019" y="437769"/>
                      <a:pt x="417449" y="449326"/>
                      <a:pt x="431800" y="449326"/>
                    </a:cubicBezTo>
                    <a:cubicBezTo>
                      <a:pt x="446151" y="449326"/>
                      <a:pt x="457200" y="437896"/>
                      <a:pt x="457200" y="423672"/>
                    </a:cubicBezTo>
                    <a:cubicBezTo>
                      <a:pt x="457200" y="412242"/>
                      <a:pt x="449326" y="402209"/>
                      <a:pt x="438658" y="399415"/>
                    </a:cubicBezTo>
                    <a:lnTo>
                      <a:pt x="438658" y="352933"/>
                    </a:lnTo>
                    <a:cubicBezTo>
                      <a:pt x="438658" y="350774"/>
                      <a:pt x="437261" y="348615"/>
                      <a:pt x="435737" y="347218"/>
                    </a:cubicBezTo>
                    <a:lnTo>
                      <a:pt x="369951" y="302895"/>
                    </a:lnTo>
                    <a:lnTo>
                      <a:pt x="369951" y="235712"/>
                    </a:lnTo>
                    <a:lnTo>
                      <a:pt x="407162" y="235712"/>
                    </a:lnTo>
                    <a:cubicBezTo>
                      <a:pt x="409956" y="246380"/>
                      <a:pt x="419989" y="254254"/>
                      <a:pt x="431419" y="254254"/>
                    </a:cubicBezTo>
                    <a:cubicBezTo>
                      <a:pt x="445643" y="254254"/>
                      <a:pt x="457073" y="242824"/>
                      <a:pt x="457073" y="228473"/>
                    </a:cubicBezTo>
                    <a:cubicBezTo>
                      <a:pt x="457073" y="214122"/>
                      <a:pt x="445643" y="202692"/>
                      <a:pt x="431419" y="202692"/>
                    </a:cubicBezTo>
                    <a:cubicBezTo>
                      <a:pt x="419989" y="202692"/>
                      <a:pt x="409956" y="210566"/>
                      <a:pt x="407162" y="221234"/>
                    </a:cubicBezTo>
                    <a:lnTo>
                      <a:pt x="370078" y="221234"/>
                    </a:lnTo>
                    <a:lnTo>
                      <a:pt x="370078" y="155067"/>
                    </a:lnTo>
                    <a:lnTo>
                      <a:pt x="435864" y="110744"/>
                    </a:lnTo>
                    <a:cubicBezTo>
                      <a:pt x="438023" y="109347"/>
                      <a:pt x="438785" y="107188"/>
                      <a:pt x="438785" y="105029"/>
                    </a:cubicBezTo>
                    <a:lnTo>
                      <a:pt x="438785" y="58547"/>
                    </a:lnTo>
                    <a:cubicBezTo>
                      <a:pt x="449326" y="54991"/>
                      <a:pt x="457200" y="45720"/>
                      <a:pt x="457200" y="33528"/>
                    </a:cubicBezTo>
                    <a:cubicBezTo>
                      <a:pt x="457200" y="19304"/>
                      <a:pt x="445770" y="7747"/>
                      <a:pt x="431546" y="7747"/>
                    </a:cubicBezTo>
                    <a:cubicBezTo>
                      <a:pt x="417322" y="7747"/>
                      <a:pt x="405765" y="19177"/>
                      <a:pt x="405765" y="33528"/>
                    </a:cubicBezTo>
                    <a:cubicBezTo>
                      <a:pt x="405765" y="44958"/>
                      <a:pt x="413639" y="54991"/>
                      <a:pt x="424307" y="57785"/>
                    </a:cubicBezTo>
                    <a:lnTo>
                      <a:pt x="424307" y="100711"/>
                    </a:lnTo>
                    <a:lnTo>
                      <a:pt x="369951" y="137795"/>
                    </a:lnTo>
                    <a:lnTo>
                      <a:pt x="369951" y="116459"/>
                    </a:lnTo>
                    <a:cubicBezTo>
                      <a:pt x="369951" y="100711"/>
                      <a:pt x="357124" y="87884"/>
                      <a:pt x="341376" y="87884"/>
                    </a:cubicBezTo>
                    <a:lnTo>
                      <a:pt x="236474" y="87884"/>
                    </a:lnTo>
                    <a:lnTo>
                      <a:pt x="236474" y="50038"/>
                    </a:lnTo>
                    <a:cubicBezTo>
                      <a:pt x="247142" y="47244"/>
                      <a:pt x="255016" y="37211"/>
                      <a:pt x="255016" y="25781"/>
                    </a:cubicBezTo>
                    <a:cubicBezTo>
                      <a:pt x="255016" y="11557"/>
                      <a:pt x="243586" y="0"/>
                      <a:pt x="229235" y="0"/>
                    </a:cubicBezTo>
                    <a:cubicBezTo>
                      <a:pt x="214884" y="0"/>
                      <a:pt x="203454" y="11430"/>
                      <a:pt x="203454" y="25781"/>
                    </a:cubicBezTo>
                    <a:cubicBezTo>
                      <a:pt x="203454" y="37211"/>
                      <a:pt x="211328" y="47244"/>
                      <a:pt x="221996" y="50038"/>
                    </a:cubicBezTo>
                    <a:lnTo>
                      <a:pt x="221996" y="87884"/>
                    </a:lnTo>
                    <a:lnTo>
                      <a:pt x="189357" y="87884"/>
                    </a:lnTo>
                    <a:cubicBezTo>
                      <a:pt x="185039" y="87884"/>
                      <a:pt x="182245" y="90805"/>
                      <a:pt x="182245" y="94996"/>
                    </a:cubicBezTo>
                    <a:cubicBezTo>
                      <a:pt x="182245" y="99187"/>
                      <a:pt x="185166" y="102108"/>
                      <a:pt x="189357" y="102108"/>
                    </a:cubicBezTo>
                    <a:lnTo>
                      <a:pt x="341503" y="102108"/>
                    </a:lnTo>
                    <a:cubicBezTo>
                      <a:pt x="349377" y="102108"/>
                      <a:pt x="355727" y="108585"/>
                      <a:pt x="355727" y="116459"/>
                    </a:cubicBezTo>
                    <a:lnTo>
                      <a:pt x="355727" y="340741"/>
                    </a:lnTo>
                    <a:cubicBezTo>
                      <a:pt x="355727" y="348615"/>
                      <a:pt x="349250" y="354965"/>
                      <a:pt x="341503" y="354965"/>
                    </a:cubicBezTo>
                    <a:lnTo>
                      <a:pt x="117094" y="354965"/>
                    </a:lnTo>
                    <a:cubicBezTo>
                      <a:pt x="109220" y="354965"/>
                      <a:pt x="102870" y="348488"/>
                      <a:pt x="102870" y="340741"/>
                    </a:cubicBezTo>
                    <a:lnTo>
                      <a:pt x="102870" y="116459"/>
                    </a:lnTo>
                    <a:cubicBezTo>
                      <a:pt x="102870" y="108585"/>
                      <a:pt x="109347" y="102108"/>
                      <a:pt x="117094" y="102108"/>
                    </a:cubicBezTo>
                    <a:lnTo>
                      <a:pt x="153543" y="102108"/>
                    </a:lnTo>
                    <a:cubicBezTo>
                      <a:pt x="157861" y="102108"/>
                      <a:pt x="160655" y="99314"/>
                      <a:pt x="160655" y="94996"/>
                    </a:cubicBezTo>
                    <a:cubicBezTo>
                      <a:pt x="160655" y="90678"/>
                      <a:pt x="157734" y="87884"/>
                      <a:pt x="153543" y="87884"/>
                    </a:cubicBezTo>
                    <a:lnTo>
                      <a:pt x="117094" y="87884"/>
                    </a:lnTo>
                    <a:cubicBezTo>
                      <a:pt x="101346" y="87884"/>
                      <a:pt x="88519" y="100711"/>
                      <a:pt x="88519" y="116459"/>
                    </a:cubicBezTo>
                    <a:lnTo>
                      <a:pt x="88519" y="141478"/>
                    </a:lnTo>
                    <a:lnTo>
                      <a:pt x="32893" y="103632"/>
                    </a:lnTo>
                    <a:lnTo>
                      <a:pt x="32893" y="60706"/>
                    </a:lnTo>
                    <a:cubicBezTo>
                      <a:pt x="43561" y="57912"/>
                      <a:pt x="51435" y="47879"/>
                      <a:pt x="51435" y="36449"/>
                    </a:cubicBezTo>
                    <a:cubicBezTo>
                      <a:pt x="51435" y="22225"/>
                      <a:pt x="40005" y="10668"/>
                      <a:pt x="25781" y="10668"/>
                    </a:cubicBezTo>
                    <a:cubicBezTo>
                      <a:pt x="11557" y="10668"/>
                      <a:pt x="0" y="22860"/>
                      <a:pt x="0" y="37211"/>
                    </a:cubicBezTo>
                    <a:cubicBezTo>
                      <a:pt x="0" y="48641"/>
                      <a:pt x="7874" y="58674"/>
                      <a:pt x="18542" y="61468"/>
                    </a:cubicBezTo>
                    <a:lnTo>
                      <a:pt x="18542" y="107950"/>
                    </a:lnTo>
                    <a:cubicBezTo>
                      <a:pt x="18542" y="110109"/>
                      <a:pt x="19939" y="112268"/>
                      <a:pt x="21463" y="113665"/>
                    </a:cubicBezTo>
                    <a:lnTo>
                      <a:pt x="88646" y="158623"/>
                    </a:lnTo>
                    <a:lnTo>
                      <a:pt x="88646" y="224282"/>
                    </a:lnTo>
                    <a:lnTo>
                      <a:pt x="50038" y="224282"/>
                    </a:lnTo>
                    <a:cubicBezTo>
                      <a:pt x="47117" y="213614"/>
                      <a:pt x="37211" y="205740"/>
                      <a:pt x="25781" y="205740"/>
                    </a:cubicBezTo>
                    <a:cubicBezTo>
                      <a:pt x="11430" y="205740"/>
                      <a:pt x="0" y="217170"/>
                      <a:pt x="0" y="231394"/>
                    </a:cubicBezTo>
                    <a:cubicBezTo>
                      <a:pt x="0" y="245618"/>
                      <a:pt x="11430" y="257175"/>
                      <a:pt x="25654" y="257175"/>
                    </a:cubicBezTo>
                    <a:cubicBezTo>
                      <a:pt x="37084" y="257175"/>
                      <a:pt x="47117" y="249301"/>
                      <a:pt x="49911" y="238633"/>
                    </a:cubicBezTo>
                    <a:lnTo>
                      <a:pt x="88519" y="238633"/>
                    </a:lnTo>
                    <a:lnTo>
                      <a:pt x="88519" y="304419"/>
                    </a:lnTo>
                    <a:close/>
                    <a:moveTo>
                      <a:pt x="37084" y="426466"/>
                    </a:moveTo>
                    <a:cubicBezTo>
                      <a:pt x="37084" y="432943"/>
                      <a:pt x="32131" y="437896"/>
                      <a:pt x="25654" y="437896"/>
                    </a:cubicBezTo>
                    <a:cubicBezTo>
                      <a:pt x="19177" y="437896"/>
                      <a:pt x="14224" y="432943"/>
                      <a:pt x="14224" y="426466"/>
                    </a:cubicBezTo>
                    <a:cubicBezTo>
                      <a:pt x="14224" y="419989"/>
                      <a:pt x="19177" y="415036"/>
                      <a:pt x="25654" y="415036"/>
                    </a:cubicBezTo>
                    <a:cubicBezTo>
                      <a:pt x="32131" y="415036"/>
                      <a:pt x="37084" y="419989"/>
                      <a:pt x="37084" y="426466"/>
                    </a:cubicBezTo>
                    <a:close/>
                    <a:moveTo>
                      <a:pt x="240665" y="431419"/>
                    </a:moveTo>
                    <a:cubicBezTo>
                      <a:pt x="240665" y="437896"/>
                      <a:pt x="235712" y="442849"/>
                      <a:pt x="229235" y="442849"/>
                    </a:cubicBezTo>
                    <a:cubicBezTo>
                      <a:pt x="222758" y="442849"/>
                      <a:pt x="217805" y="437896"/>
                      <a:pt x="217805" y="431419"/>
                    </a:cubicBezTo>
                    <a:cubicBezTo>
                      <a:pt x="217805" y="424942"/>
                      <a:pt x="222758" y="419989"/>
                      <a:pt x="229235" y="419989"/>
                    </a:cubicBezTo>
                    <a:cubicBezTo>
                      <a:pt x="235712" y="419989"/>
                      <a:pt x="240665" y="424942"/>
                      <a:pt x="240665" y="431419"/>
                    </a:cubicBezTo>
                    <a:close/>
                    <a:moveTo>
                      <a:pt x="442849" y="423545"/>
                    </a:moveTo>
                    <a:cubicBezTo>
                      <a:pt x="442849" y="430022"/>
                      <a:pt x="437896" y="434975"/>
                      <a:pt x="431419" y="434975"/>
                    </a:cubicBezTo>
                    <a:cubicBezTo>
                      <a:pt x="424942" y="434975"/>
                      <a:pt x="419989" y="430022"/>
                      <a:pt x="419989" y="423545"/>
                    </a:cubicBezTo>
                    <a:cubicBezTo>
                      <a:pt x="419989" y="417068"/>
                      <a:pt x="424942" y="412115"/>
                      <a:pt x="431419" y="412115"/>
                    </a:cubicBezTo>
                    <a:cubicBezTo>
                      <a:pt x="437896" y="412115"/>
                      <a:pt x="442849" y="417068"/>
                      <a:pt x="442849" y="423545"/>
                    </a:cubicBezTo>
                    <a:close/>
                    <a:moveTo>
                      <a:pt x="431419" y="217043"/>
                    </a:moveTo>
                    <a:cubicBezTo>
                      <a:pt x="437896" y="217043"/>
                      <a:pt x="442849" y="221996"/>
                      <a:pt x="442849" y="228473"/>
                    </a:cubicBezTo>
                    <a:cubicBezTo>
                      <a:pt x="442849" y="234950"/>
                      <a:pt x="437896" y="239903"/>
                      <a:pt x="431419" y="239903"/>
                    </a:cubicBezTo>
                    <a:cubicBezTo>
                      <a:pt x="424942" y="239903"/>
                      <a:pt x="419989" y="234950"/>
                      <a:pt x="419989" y="228473"/>
                    </a:cubicBezTo>
                    <a:cubicBezTo>
                      <a:pt x="419989" y="221996"/>
                      <a:pt x="424942" y="217043"/>
                      <a:pt x="431419" y="217043"/>
                    </a:cubicBezTo>
                    <a:close/>
                    <a:moveTo>
                      <a:pt x="419989" y="33401"/>
                    </a:moveTo>
                    <a:cubicBezTo>
                      <a:pt x="419989" y="26924"/>
                      <a:pt x="424942" y="21971"/>
                      <a:pt x="431419" y="21971"/>
                    </a:cubicBezTo>
                    <a:cubicBezTo>
                      <a:pt x="437896" y="21971"/>
                      <a:pt x="442849" y="26924"/>
                      <a:pt x="442849" y="33401"/>
                    </a:cubicBezTo>
                    <a:cubicBezTo>
                      <a:pt x="442849" y="39878"/>
                      <a:pt x="437896" y="44831"/>
                      <a:pt x="431419" y="44831"/>
                    </a:cubicBezTo>
                    <a:cubicBezTo>
                      <a:pt x="424942" y="44831"/>
                      <a:pt x="419989" y="39878"/>
                      <a:pt x="419989" y="33401"/>
                    </a:cubicBezTo>
                    <a:close/>
                    <a:moveTo>
                      <a:pt x="217932" y="25781"/>
                    </a:moveTo>
                    <a:cubicBezTo>
                      <a:pt x="217932" y="19304"/>
                      <a:pt x="222885" y="14351"/>
                      <a:pt x="229362" y="14351"/>
                    </a:cubicBezTo>
                    <a:cubicBezTo>
                      <a:pt x="235839" y="14351"/>
                      <a:pt x="240792" y="19304"/>
                      <a:pt x="240792" y="25781"/>
                    </a:cubicBezTo>
                    <a:cubicBezTo>
                      <a:pt x="240792" y="32258"/>
                      <a:pt x="235839" y="37211"/>
                      <a:pt x="229362" y="37211"/>
                    </a:cubicBezTo>
                    <a:cubicBezTo>
                      <a:pt x="222885" y="37211"/>
                      <a:pt x="217932" y="32258"/>
                      <a:pt x="217932" y="25781"/>
                    </a:cubicBezTo>
                    <a:close/>
                    <a:moveTo>
                      <a:pt x="14351" y="37211"/>
                    </a:moveTo>
                    <a:cubicBezTo>
                      <a:pt x="14351" y="30734"/>
                      <a:pt x="19304" y="25781"/>
                      <a:pt x="25781" y="25781"/>
                    </a:cubicBezTo>
                    <a:cubicBezTo>
                      <a:pt x="32258" y="25781"/>
                      <a:pt x="37211" y="30734"/>
                      <a:pt x="37211" y="37211"/>
                    </a:cubicBezTo>
                    <a:cubicBezTo>
                      <a:pt x="37211" y="43688"/>
                      <a:pt x="32258" y="48641"/>
                      <a:pt x="25781" y="48641"/>
                    </a:cubicBezTo>
                    <a:cubicBezTo>
                      <a:pt x="19304" y="48641"/>
                      <a:pt x="14351" y="43688"/>
                      <a:pt x="14351" y="37211"/>
                    </a:cubicBezTo>
                    <a:close/>
                    <a:moveTo>
                      <a:pt x="25781" y="242951"/>
                    </a:moveTo>
                    <a:cubicBezTo>
                      <a:pt x="19304" y="242951"/>
                      <a:pt x="14351" y="237998"/>
                      <a:pt x="14351" y="231521"/>
                    </a:cubicBezTo>
                    <a:cubicBezTo>
                      <a:pt x="14351" y="225044"/>
                      <a:pt x="19304" y="220091"/>
                      <a:pt x="25781" y="220091"/>
                    </a:cubicBezTo>
                    <a:cubicBezTo>
                      <a:pt x="32258" y="220091"/>
                      <a:pt x="37211" y="225044"/>
                      <a:pt x="37211" y="231521"/>
                    </a:cubicBezTo>
                    <a:cubicBezTo>
                      <a:pt x="37211" y="237998"/>
                      <a:pt x="32258" y="242951"/>
                      <a:pt x="25781" y="24295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85674" y="184912"/>
                <a:ext cx="214249" cy="214376"/>
              </a:xfrm>
              <a:custGeom>
                <a:avLst/>
                <a:gdLst/>
                <a:ahLst/>
                <a:cxnLst/>
                <a:rect l="l" t="t" r="r" b="b"/>
                <a:pathLst>
                  <a:path w="214249" h="214376">
                    <a:moveTo>
                      <a:pt x="157861" y="207264"/>
                    </a:moveTo>
                    <a:cubicBezTo>
                      <a:pt x="157861" y="211582"/>
                      <a:pt x="160655" y="214376"/>
                      <a:pt x="164973" y="214376"/>
                    </a:cubicBezTo>
                    <a:lnTo>
                      <a:pt x="192786" y="214376"/>
                    </a:lnTo>
                    <a:cubicBezTo>
                      <a:pt x="204978" y="214376"/>
                      <a:pt x="214249" y="205105"/>
                      <a:pt x="214249" y="192913"/>
                    </a:cubicBezTo>
                    <a:lnTo>
                      <a:pt x="214249" y="21463"/>
                    </a:lnTo>
                    <a:cubicBezTo>
                      <a:pt x="214249" y="9271"/>
                      <a:pt x="204978" y="0"/>
                      <a:pt x="192786" y="0"/>
                    </a:cubicBezTo>
                    <a:lnTo>
                      <a:pt x="21463" y="0"/>
                    </a:lnTo>
                    <a:cubicBezTo>
                      <a:pt x="9271" y="0"/>
                      <a:pt x="0" y="9271"/>
                      <a:pt x="0" y="21463"/>
                    </a:cubicBezTo>
                    <a:lnTo>
                      <a:pt x="0" y="192913"/>
                    </a:lnTo>
                    <a:cubicBezTo>
                      <a:pt x="0" y="205105"/>
                      <a:pt x="9271" y="214376"/>
                      <a:pt x="21463" y="214376"/>
                    </a:cubicBezTo>
                    <a:lnTo>
                      <a:pt x="129286" y="214376"/>
                    </a:lnTo>
                    <a:cubicBezTo>
                      <a:pt x="133604" y="214376"/>
                      <a:pt x="136398" y="211582"/>
                      <a:pt x="136398" y="207264"/>
                    </a:cubicBezTo>
                    <a:cubicBezTo>
                      <a:pt x="136398" y="202946"/>
                      <a:pt x="133477" y="200152"/>
                      <a:pt x="129286" y="200152"/>
                    </a:cubicBezTo>
                    <a:lnTo>
                      <a:pt x="21463" y="200152"/>
                    </a:lnTo>
                    <a:cubicBezTo>
                      <a:pt x="17145" y="200152"/>
                      <a:pt x="14351" y="197358"/>
                      <a:pt x="14351" y="193040"/>
                    </a:cubicBezTo>
                    <a:lnTo>
                      <a:pt x="14351" y="21463"/>
                    </a:lnTo>
                    <a:cubicBezTo>
                      <a:pt x="14351" y="17145"/>
                      <a:pt x="17272" y="14351"/>
                      <a:pt x="21463" y="14351"/>
                    </a:cubicBezTo>
                    <a:lnTo>
                      <a:pt x="192913" y="14351"/>
                    </a:lnTo>
                    <a:cubicBezTo>
                      <a:pt x="197231" y="14351"/>
                      <a:pt x="200025" y="17145"/>
                      <a:pt x="200025" y="21463"/>
                    </a:cubicBezTo>
                    <a:lnTo>
                      <a:pt x="200025" y="192913"/>
                    </a:lnTo>
                    <a:cubicBezTo>
                      <a:pt x="200025" y="197231"/>
                      <a:pt x="197104" y="200025"/>
                      <a:pt x="192913" y="200025"/>
                    </a:cubicBezTo>
                    <a:lnTo>
                      <a:pt x="164973" y="200025"/>
                    </a:lnTo>
                    <a:cubicBezTo>
                      <a:pt x="160655" y="200025"/>
                      <a:pt x="157861" y="203581"/>
                      <a:pt x="157861" y="207137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47091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2794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24282" y="353568"/>
                <a:ext cx="14224" cy="14986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4986">
                    <a:moveTo>
                      <a:pt x="7112" y="14986"/>
                    </a:moveTo>
                    <a:cubicBezTo>
                      <a:pt x="10668" y="14986"/>
                      <a:pt x="14224" y="12192"/>
                      <a:pt x="14224" y="7874"/>
                    </a:cubicBezTo>
                    <a:cubicBezTo>
                      <a:pt x="14224" y="3556"/>
                      <a:pt x="10668" y="0"/>
                      <a:pt x="5715" y="762"/>
                    </a:cubicBezTo>
                    <a:cubicBezTo>
                      <a:pt x="2794" y="1524"/>
                      <a:pt x="0" y="4318"/>
                      <a:pt x="0" y="7874"/>
                    </a:cubicBezTo>
                    <a:cubicBezTo>
                      <a:pt x="0" y="12192"/>
                      <a:pt x="3556" y="14986"/>
                      <a:pt x="7112" y="14986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215900" y="256413"/>
                <a:ext cx="45212" cy="67818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67818">
                    <a:moveTo>
                      <a:pt x="42799" y="58674"/>
                    </a:moveTo>
                    <a:lnTo>
                      <a:pt x="12827" y="33655"/>
                    </a:lnTo>
                    <a:lnTo>
                      <a:pt x="42799" y="8763"/>
                    </a:lnTo>
                    <a:cubicBezTo>
                      <a:pt x="44958" y="6985"/>
                      <a:pt x="45212" y="3810"/>
                      <a:pt x="43434" y="1778"/>
                    </a:cubicBezTo>
                    <a:cubicBezTo>
                      <a:pt x="42418" y="635"/>
                      <a:pt x="41021" y="0"/>
                      <a:pt x="39497" y="0"/>
                    </a:cubicBezTo>
                    <a:cubicBezTo>
                      <a:pt x="38354" y="0"/>
                      <a:pt x="37211" y="381"/>
                      <a:pt x="36195" y="1143"/>
                    </a:cubicBezTo>
                    <a:lnTo>
                      <a:pt x="1778" y="29972"/>
                    </a:lnTo>
                    <a:cubicBezTo>
                      <a:pt x="635" y="30988"/>
                      <a:pt x="0" y="32258"/>
                      <a:pt x="0" y="33909"/>
                    </a:cubicBezTo>
                    <a:cubicBezTo>
                      <a:pt x="0" y="35560"/>
                      <a:pt x="635" y="36830"/>
                      <a:pt x="1778" y="37846"/>
                    </a:cubicBezTo>
                    <a:lnTo>
                      <a:pt x="36322" y="66675"/>
                    </a:lnTo>
                    <a:cubicBezTo>
                      <a:pt x="37338" y="67437"/>
                      <a:pt x="38227" y="67818"/>
                      <a:pt x="39624" y="67818"/>
                    </a:cubicBezTo>
                    <a:cubicBezTo>
                      <a:pt x="41148" y="67818"/>
                      <a:pt x="42545" y="67183"/>
                      <a:pt x="43561" y="66040"/>
                    </a:cubicBezTo>
                    <a:cubicBezTo>
                      <a:pt x="45212" y="63754"/>
                      <a:pt x="44831" y="60579"/>
                      <a:pt x="42799" y="58801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30708" y="258064"/>
                <a:ext cx="45466" cy="67564"/>
              </a:xfrm>
              <a:custGeom>
                <a:avLst/>
                <a:gdLst/>
                <a:ahLst/>
                <a:cxnLst/>
                <a:rect l="l" t="t" r="r" b="b"/>
                <a:pathLst>
                  <a:path w="45466" h="67564">
                    <a:moveTo>
                      <a:pt x="45466" y="33909"/>
                    </a:moveTo>
                    <a:cubicBezTo>
                      <a:pt x="45466" y="32385"/>
                      <a:pt x="44831" y="30988"/>
                      <a:pt x="43688" y="29972"/>
                    </a:cubicBezTo>
                    <a:lnTo>
                      <a:pt x="9017" y="1143"/>
                    </a:lnTo>
                    <a:cubicBezTo>
                      <a:pt x="8001" y="381"/>
                      <a:pt x="6858" y="0"/>
                      <a:pt x="5715" y="0"/>
                    </a:cubicBezTo>
                    <a:cubicBezTo>
                      <a:pt x="4191" y="0"/>
                      <a:pt x="2794" y="635"/>
                      <a:pt x="1778" y="1778"/>
                    </a:cubicBezTo>
                    <a:cubicBezTo>
                      <a:pt x="0" y="3937"/>
                      <a:pt x="254" y="6985"/>
                      <a:pt x="2413" y="8763"/>
                    </a:cubicBezTo>
                    <a:lnTo>
                      <a:pt x="32385" y="33782"/>
                    </a:lnTo>
                    <a:lnTo>
                      <a:pt x="2540" y="58801"/>
                    </a:lnTo>
                    <a:cubicBezTo>
                      <a:pt x="381" y="60579"/>
                      <a:pt x="127" y="63754"/>
                      <a:pt x="1905" y="65786"/>
                    </a:cubicBezTo>
                    <a:cubicBezTo>
                      <a:pt x="2921" y="66929"/>
                      <a:pt x="4191" y="67564"/>
                      <a:pt x="5842" y="67564"/>
                    </a:cubicBezTo>
                    <a:cubicBezTo>
                      <a:pt x="6985" y="67564"/>
                      <a:pt x="8128" y="67056"/>
                      <a:pt x="9144" y="66421"/>
                    </a:cubicBezTo>
                    <a:lnTo>
                      <a:pt x="43688" y="37592"/>
                    </a:lnTo>
                    <a:cubicBezTo>
                      <a:pt x="44831" y="36576"/>
                      <a:pt x="45466" y="35179"/>
                      <a:pt x="45466" y="33655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70002" y="228600"/>
                <a:ext cx="47625" cy="126873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6873">
                    <a:moveTo>
                      <a:pt x="43561" y="127"/>
                    </a:moveTo>
                    <a:cubicBezTo>
                      <a:pt x="43053" y="0"/>
                      <a:pt x="42545" y="0"/>
                      <a:pt x="42037" y="0"/>
                    </a:cubicBezTo>
                    <a:cubicBezTo>
                      <a:pt x="39878" y="0"/>
                      <a:pt x="37973" y="1270"/>
                      <a:pt x="37338" y="3556"/>
                    </a:cubicBezTo>
                    <a:lnTo>
                      <a:pt x="762" y="120523"/>
                    </a:lnTo>
                    <a:cubicBezTo>
                      <a:pt x="0" y="123190"/>
                      <a:pt x="1397" y="125984"/>
                      <a:pt x="4064" y="126746"/>
                    </a:cubicBezTo>
                    <a:cubicBezTo>
                      <a:pt x="4572" y="126873"/>
                      <a:pt x="5080" y="126873"/>
                      <a:pt x="5588" y="126873"/>
                    </a:cubicBezTo>
                    <a:cubicBezTo>
                      <a:pt x="7874" y="126873"/>
                      <a:pt x="9652" y="125349"/>
                      <a:pt x="10287" y="123317"/>
                    </a:cubicBezTo>
                    <a:lnTo>
                      <a:pt x="46609" y="6223"/>
                    </a:lnTo>
                    <a:cubicBezTo>
                      <a:pt x="47625" y="3810"/>
                      <a:pt x="46101" y="1016"/>
                      <a:pt x="43561" y="127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097473" y="362042"/>
              <a:ext cx="7145516" cy="1221737"/>
              <a:chOff x="0" y="0"/>
              <a:chExt cx="2083333" cy="3562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040" y="68707"/>
                <a:ext cx="1953768" cy="224155"/>
              </a:xfrm>
              <a:custGeom>
                <a:avLst/>
                <a:gdLst/>
                <a:ahLst/>
                <a:cxnLst/>
                <a:rect l="l" t="t" r="r" b="b"/>
                <a:pathLst>
                  <a:path w="1953768" h="224155">
                    <a:moveTo>
                      <a:pt x="0" y="219456"/>
                    </a:moveTo>
                    <a:lnTo>
                      <a:pt x="81788" y="6096"/>
                    </a:lnTo>
                    <a:lnTo>
                      <a:pt x="125984" y="6096"/>
                    </a:lnTo>
                    <a:lnTo>
                      <a:pt x="209550" y="219456"/>
                    </a:lnTo>
                    <a:lnTo>
                      <a:pt x="164973" y="219456"/>
                    </a:lnTo>
                    <a:lnTo>
                      <a:pt x="146812" y="171196"/>
                    </a:lnTo>
                    <a:lnTo>
                      <a:pt x="60960" y="171196"/>
                    </a:lnTo>
                    <a:lnTo>
                      <a:pt x="43434" y="219456"/>
                    </a:lnTo>
                    <a:lnTo>
                      <a:pt x="0" y="219456"/>
                    </a:lnTo>
                    <a:close/>
                    <a:moveTo>
                      <a:pt x="70739" y="137414"/>
                    </a:moveTo>
                    <a:lnTo>
                      <a:pt x="136779" y="137414"/>
                    </a:lnTo>
                    <a:lnTo>
                      <a:pt x="103251" y="50927"/>
                    </a:lnTo>
                    <a:lnTo>
                      <a:pt x="70739" y="137541"/>
                    </a:lnTo>
                    <a:close/>
                    <a:moveTo>
                      <a:pt x="396113" y="219456"/>
                    </a:moveTo>
                    <a:lnTo>
                      <a:pt x="396113" y="6096"/>
                    </a:lnTo>
                    <a:lnTo>
                      <a:pt x="435737" y="6096"/>
                    </a:lnTo>
                    <a:lnTo>
                      <a:pt x="435737" y="89027"/>
                    </a:lnTo>
                    <a:lnTo>
                      <a:pt x="532638" y="89027"/>
                    </a:lnTo>
                    <a:lnTo>
                      <a:pt x="532638" y="6096"/>
                    </a:lnTo>
                    <a:lnTo>
                      <a:pt x="572262" y="6096"/>
                    </a:lnTo>
                    <a:lnTo>
                      <a:pt x="572262" y="219456"/>
                    </a:lnTo>
                    <a:lnTo>
                      <a:pt x="532765" y="219456"/>
                    </a:lnTo>
                    <a:lnTo>
                      <a:pt x="532765" y="125222"/>
                    </a:lnTo>
                    <a:lnTo>
                      <a:pt x="435864" y="125222"/>
                    </a:lnTo>
                    <a:lnTo>
                      <a:pt x="435864" y="219456"/>
                    </a:lnTo>
                    <a:lnTo>
                      <a:pt x="396240" y="219456"/>
                    </a:lnTo>
                    <a:close/>
                    <a:moveTo>
                      <a:pt x="664083" y="224028"/>
                    </a:moveTo>
                    <a:cubicBezTo>
                      <a:pt x="653669" y="224028"/>
                      <a:pt x="644525" y="221996"/>
                      <a:pt x="636524" y="218059"/>
                    </a:cubicBezTo>
                    <a:cubicBezTo>
                      <a:pt x="628523" y="214122"/>
                      <a:pt x="622173" y="208534"/>
                      <a:pt x="617601" y="201295"/>
                    </a:cubicBezTo>
                    <a:cubicBezTo>
                      <a:pt x="613029" y="194056"/>
                      <a:pt x="610743" y="185293"/>
                      <a:pt x="610743" y="175387"/>
                    </a:cubicBezTo>
                    <a:cubicBezTo>
                      <a:pt x="610743" y="166878"/>
                      <a:pt x="612902" y="159258"/>
                      <a:pt x="617093" y="152527"/>
                    </a:cubicBezTo>
                    <a:cubicBezTo>
                      <a:pt x="621284" y="145796"/>
                      <a:pt x="627888" y="140335"/>
                      <a:pt x="636778" y="135890"/>
                    </a:cubicBezTo>
                    <a:cubicBezTo>
                      <a:pt x="645668" y="131445"/>
                      <a:pt x="656844" y="128397"/>
                      <a:pt x="670560" y="126873"/>
                    </a:cubicBezTo>
                    <a:cubicBezTo>
                      <a:pt x="684276" y="125349"/>
                      <a:pt x="700786" y="125603"/>
                      <a:pt x="719582" y="127508"/>
                    </a:cubicBezTo>
                    <a:lnTo>
                      <a:pt x="720217" y="153289"/>
                    </a:lnTo>
                    <a:cubicBezTo>
                      <a:pt x="707771" y="151384"/>
                      <a:pt x="696976" y="150495"/>
                      <a:pt x="687705" y="150749"/>
                    </a:cubicBezTo>
                    <a:cubicBezTo>
                      <a:pt x="678434" y="151003"/>
                      <a:pt x="670814" y="152019"/>
                      <a:pt x="664718" y="153924"/>
                    </a:cubicBezTo>
                    <a:cubicBezTo>
                      <a:pt x="658622" y="155829"/>
                      <a:pt x="654177" y="158496"/>
                      <a:pt x="651129" y="161798"/>
                    </a:cubicBezTo>
                    <a:cubicBezTo>
                      <a:pt x="648081" y="165100"/>
                      <a:pt x="646684" y="169037"/>
                      <a:pt x="646684" y="173482"/>
                    </a:cubicBezTo>
                    <a:cubicBezTo>
                      <a:pt x="646684" y="180213"/>
                      <a:pt x="649097" y="185420"/>
                      <a:pt x="654050" y="188976"/>
                    </a:cubicBezTo>
                    <a:cubicBezTo>
                      <a:pt x="659003" y="192532"/>
                      <a:pt x="665607" y="194310"/>
                      <a:pt x="673989" y="194310"/>
                    </a:cubicBezTo>
                    <a:cubicBezTo>
                      <a:pt x="681228" y="194310"/>
                      <a:pt x="687705" y="193040"/>
                      <a:pt x="693293" y="190373"/>
                    </a:cubicBezTo>
                    <a:cubicBezTo>
                      <a:pt x="698881" y="187706"/>
                      <a:pt x="703707" y="184023"/>
                      <a:pt x="707009" y="179197"/>
                    </a:cubicBezTo>
                    <a:cubicBezTo>
                      <a:pt x="710311" y="174371"/>
                      <a:pt x="712089" y="168529"/>
                      <a:pt x="712089" y="161925"/>
                    </a:cubicBezTo>
                    <a:lnTo>
                      <a:pt x="712089" y="123571"/>
                    </a:lnTo>
                    <a:cubicBezTo>
                      <a:pt x="712089" y="117221"/>
                      <a:pt x="710692" y="111633"/>
                      <a:pt x="708025" y="106934"/>
                    </a:cubicBezTo>
                    <a:cubicBezTo>
                      <a:pt x="705358" y="102235"/>
                      <a:pt x="701294" y="98552"/>
                      <a:pt x="695833" y="96012"/>
                    </a:cubicBezTo>
                    <a:cubicBezTo>
                      <a:pt x="690372" y="93472"/>
                      <a:pt x="683260" y="92075"/>
                      <a:pt x="674624" y="92075"/>
                    </a:cubicBezTo>
                    <a:cubicBezTo>
                      <a:pt x="666750" y="92075"/>
                      <a:pt x="658876" y="93345"/>
                      <a:pt x="651002" y="95758"/>
                    </a:cubicBezTo>
                    <a:cubicBezTo>
                      <a:pt x="643128" y="98171"/>
                      <a:pt x="636016" y="101727"/>
                      <a:pt x="629158" y="106680"/>
                    </a:cubicBezTo>
                    <a:lnTo>
                      <a:pt x="618617" y="78740"/>
                    </a:lnTo>
                    <a:cubicBezTo>
                      <a:pt x="628269" y="72390"/>
                      <a:pt x="638429" y="67818"/>
                      <a:pt x="649097" y="65024"/>
                    </a:cubicBezTo>
                    <a:cubicBezTo>
                      <a:pt x="659765" y="62230"/>
                      <a:pt x="670052" y="60960"/>
                      <a:pt x="680085" y="60960"/>
                    </a:cubicBezTo>
                    <a:cubicBezTo>
                      <a:pt x="694309" y="60960"/>
                      <a:pt x="706628" y="63246"/>
                      <a:pt x="716915" y="67691"/>
                    </a:cubicBezTo>
                    <a:cubicBezTo>
                      <a:pt x="727202" y="72136"/>
                      <a:pt x="735457" y="78994"/>
                      <a:pt x="741045" y="88265"/>
                    </a:cubicBezTo>
                    <a:cubicBezTo>
                      <a:pt x="746633" y="97536"/>
                      <a:pt x="749554" y="109093"/>
                      <a:pt x="749554" y="123190"/>
                    </a:cubicBezTo>
                    <a:lnTo>
                      <a:pt x="749554" y="219456"/>
                    </a:lnTo>
                    <a:lnTo>
                      <a:pt x="715391" y="219456"/>
                    </a:lnTo>
                    <a:lnTo>
                      <a:pt x="715391" y="202057"/>
                    </a:lnTo>
                    <a:cubicBezTo>
                      <a:pt x="710311" y="209042"/>
                      <a:pt x="703326" y="214503"/>
                      <a:pt x="694309" y="218313"/>
                    </a:cubicBezTo>
                    <a:cubicBezTo>
                      <a:pt x="685292" y="222123"/>
                      <a:pt x="675259" y="223901"/>
                      <a:pt x="664083" y="223901"/>
                    </a:cubicBezTo>
                    <a:close/>
                    <a:moveTo>
                      <a:pt x="863473" y="224028"/>
                    </a:moveTo>
                    <a:cubicBezTo>
                      <a:pt x="847344" y="224028"/>
                      <a:pt x="832993" y="220472"/>
                      <a:pt x="820293" y="213487"/>
                    </a:cubicBezTo>
                    <a:cubicBezTo>
                      <a:pt x="807593" y="206502"/>
                      <a:pt x="797941" y="196723"/>
                      <a:pt x="790702" y="184658"/>
                    </a:cubicBezTo>
                    <a:cubicBezTo>
                      <a:pt x="783463" y="172593"/>
                      <a:pt x="779907" y="158623"/>
                      <a:pt x="779907" y="143256"/>
                    </a:cubicBezTo>
                    <a:cubicBezTo>
                      <a:pt x="779907" y="131572"/>
                      <a:pt x="782066" y="120904"/>
                      <a:pt x="786257" y="111125"/>
                    </a:cubicBezTo>
                    <a:cubicBezTo>
                      <a:pt x="790448" y="101346"/>
                      <a:pt x="796544" y="92710"/>
                      <a:pt x="804291" y="85471"/>
                    </a:cubicBezTo>
                    <a:cubicBezTo>
                      <a:pt x="812038" y="78232"/>
                      <a:pt x="821055" y="72517"/>
                      <a:pt x="831469" y="68580"/>
                    </a:cubicBezTo>
                    <a:cubicBezTo>
                      <a:pt x="841883" y="64643"/>
                      <a:pt x="853313" y="62484"/>
                      <a:pt x="865632" y="62484"/>
                    </a:cubicBezTo>
                    <a:cubicBezTo>
                      <a:pt x="876300" y="62484"/>
                      <a:pt x="886206" y="63881"/>
                      <a:pt x="895350" y="66802"/>
                    </a:cubicBezTo>
                    <a:cubicBezTo>
                      <a:pt x="904494" y="69723"/>
                      <a:pt x="912876" y="74041"/>
                      <a:pt x="920496" y="79883"/>
                    </a:cubicBezTo>
                    <a:lnTo>
                      <a:pt x="902335" y="109347"/>
                    </a:lnTo>
                    <a:cubicBezTo>
                      <a:pt x="897509" y="105029"/>
                      <a:pt x="892175" y="101981"/>
                      <a:pt x="886079" y="99949"/>
                    </a:cubicBezTo>
                    <a:cubicBezTo>
                      <a:pt x="879983" y="97917"/>
                      <a:pt x="873760" y="96774"/>
                      <a:pt x="867156" y="96774"/>
                    </a:cubicBezTo>
                    <a:cubicBezTo>
                      <a:pt x="857250" y="96774"/>
                      <a:pt x="848614" y="98552"/>
                      <a:pt x="841375" y="102235"/>
                    </a:cubicBezTo>
                    <a:cubicBezTo>
                      <a:pt x="834136" y="105918"/>
                      <a:pt x="828802" y="111125"/>
                      <a:pt x="824865" y="118110"/>
                    </a:cubicBezTo>
                    <a:cubicBezTo>
                      <a:pt x="820928" y="125095"/>
                      <a:pt x="819023" y="133350"/>
                      <a:pt x="819023" y="143256"/>
                    </a:cubicBezTo>
                    <a:cubicBezTo>
                      <a:pt x="819023" y="157861"/>
                      <a:pt x="823341" y="169418"/>
                      <a:pt x="831850" y="177673"/>
                    </a:cubicBezTo>
                    <a:cubicBezTo>
                      <a:pt x="840359" y="185928"/>
                      <a:pt x="852170" y="189992"/>
                      <a:pt x="867029" y="189992"/>
                    </a:cubicBezTo>
                    <a:cubicBezTo>
                      <a:pt x="874395" y="189992"/>
                      <a:pt x="881507" y="188595"/>
                      <a:pt x="888111" y="185928"/>
                    </a:cubicBezTo>
                    <a:cubicBezTo>
                      <a:pt x="894715" y="183261"/>
                      <a:pt x="900430" y="179451"/>
                      <a:pt x="905383" y="174625"/>
                    </a:cubicBezTo>
                    <a:lnTo>
                      <a:pt x="922782" y="204216"/>
                    </a:lnTo>
                    <a:cubicBezTo>
                      <a:pt x="914400" y="210439"/>
                      <a:pt x="905129" y="215265"/>
                      <a:pt x="894842" y="218821"/>
                    </a:cubicBezTo>
                    <a:cubicBezTo>
                      <a:pt x="884555" y="222377"/>
                      <a:pt x="874141" y="224155"/>
                      <a:pt x="863473" y="224155"/>
                    </a:cubicBezTo>
                    <a:close/>
                    <a:moveTo>
                      <a:pt x="952119" y="219456"/>
                    </a:moveTo>
                    <a:lnTo>
                      <a:pt x="952119" y="0"/>
                    </a:lnTo>
                    <a:lnTo>
                      <a:pt x="991108" y="0"/>
                    </a:lnTo>
                    <a:lnTo>
                      <a:pt x="991108" y="125095"/>
                    </a:lnTo>
                    <a:lnTo>
                      <a:pt x="1046226" y="67056"/>
                    </a:lnTo>
                    <a:lnTo>
                      <a:pt x="1091946" y="67056"/>
                    </a:lnTo>
                    <a:lnTo>
                      <a:pt x="1038352" y="126492"/>
                    </a:lnTo>
                    <a:lnTo>
                      <a:pt x="1098804" y="219456"/>
                    </a:lnTo>
                    <a:lnTo>
                      <a:pt x="1052576" y="219456"/>
                    </a:lnTo>
                    <a:lnTo>
                      <a:pt x="1010158" y="151892"/>
                    </a:lnTo>
                    <a:lnTo>
                      <a:pt x="991235" y="171196"/>
                    </a:lnTo>
                    <a:lnTo>
                      <a:pt x="991235" y="219329"/>
                    </a:lnTo>
                    <a:lnTo>
                      <a:pt x="952246" y="219329"/>
                    </a:lnTo>
                    <a:close/>
                    <a:moveTo>
                      <a:pt x="1169162" y="224028"/>
                    </a:moveTo>
                    <a:cubicBezTo>
                      <a:pt x="1158748" y="224028"/>
                      <a:pt x="1149604" y="221996"/>
                      <a:pt x="1141603" y="218059"/>
                    </a:cubicBezTo>
                    <a:cubicBezTo>
                      <a:pt x="1133602" y="214122"/>
                      <a:pt x="1127252" y="208534"/>
                      <a:pt x="1122680" y="201295"/>
                    </a:cubicBezTo>
                    <a:cubicBezTo>
                      <a:pt x="1118108" y="194056"/>
                      <a:pt x="1115822" y="185293"/>
                      <a:pt x="1115822" y="175387"/>
                    </a:cubicBezTo>
                    <a:cubicBezTo>
                      <a:pt x="1115822" y="166878"/>
                      <a:pt x="1117981" y="159258"/>
                      <a:pt x="1122172" y="152527"/>
                    </a:cubicBezTo>
                    <a:cubicBezTo>
                      <a:pt x="1126363" y="145796"/>
                      <a:pt x="1132967" y="140335"/>
                      <a:pt x="1141857" y="135890"/>
                    </a:cubicBezTo>
                    <a:cubicBezTo>
                      <a:pt x="1150747" y="131445"/>
                      <a:pt x="1161923" y="128397"/>
                      <a:pt x="1175639" y="126873"/>
                    </a:cubicBezTo>
                    <a:cubicBezTo>
                      <a:pt x="1189355" y="125349"/>
                      <a:pt x="1205865" y="125603"/>
                      <a:pt x="1224661" y="127508"/>
                    </a:cubicBezTo>
                    <a:lnTo>
                      <a:pt x="1225296" y="153289"/>
                    </a:lnTo>
                    <a:cubicBezTo>
                      <a:pt x="1212850" y="151384"/>
                      <a:pt x="1202055" y="150495"/>
                      <a:pt x="1192784" y="150749"/>
                    </a:cubicBezTo>
                    <a:cubicBezTo>
                      <a:pt x="1183513" y="151003"/>
                      <a:pt x="1175893" y="152019"/>
                      <a:pt x="1169797" y="153924"/>
                    </a:cubicBezTo>
                    <a:cubicBezTo>
                      <a:pt x="1163701" y="155829"/>
                      <a:pt x="1159256" y="158496"/>
                      <a:pt x="1156208" y="161798"/>
                    </a:cubicBezTo>
                    <a:cubicBezTo>
                      <a:pt x="1153160" y="165100"/>
                      <a:pt x="1151763" y="169037"/>
                      <a:pt x="1151763" y="173482"/>
                    </a:cubicBezTo>
                    <a:cubicBezTo>
                      <a:pt x="1151763" y="180213"/>
                      <a:pt x="1154176" y="185420"/>
                      <a:pt x="1159129" y="188976"/>
                    </a:cubicBezTo>
                    <a:cubicBezTo>
                      <a:pt x="1164082" y="192532"/>
                      <a:pt x="1170686" y="194310"/>
                      <a:pt x="1179068" y="194310"/>
                    </a:cubicBezTo>
                    <a:cubicBezTo>
                      <a:pt x="1186307" y="194310"/>
                      <a:pt x="1192784" y="193040"/>
                      <a:pt x="1198372" y="190373"/>
                    </a:cubicBezTo>
                    <a:cubicBezTo>
                      <a:pt x="1203960" y="187706"/>
                      <a:pt x="1208786" y="184023"/>
                      <a:pt x="1212088" y="179197"/>
                    </a:cubicBezTo>
                    <a:cubicBezTo>
                      <a:pt x="1215390" y="174371"/>
                      <a:pt x="1217168" y="168529"/>
                      <a:pt x="1217168" y="161925"/>
                    </a:cubicBezTo>
                    <a:lnTo>
                      <a:pt x="1217168" y="123571"/>
                    </a:lnTo>
                    <a:cubicBezTo>
                      <a:pt x="1217168" y="117221"/>
                      <a:pt x="1215771" y="111633"/>
                      <a:pt x="1213104" y="106934"/>
                    </a:cubicBezTo>
                    <a:cubicBezTo>
                      <a:pt x="1210437" y="102235"/>
                      <a:pt x="1206373" y="98552"/>
                      <a:pt x="1200912" y="96012"/>
                    </a:cubicBezTo>
                    <a:cubicBezTo>
                      <a:pt x="1195451" y="93472"/>
                      <a:pt x="1188339" y="92075"/>
                      <a:pt x="1179703" y="92075"/>
                    </a:cubicBezTo>
                    <a:cubicBezTo>
                      <a:pt x="1171829" y="92075"/>
                      <a:pt x="1163955" y="93345"/>
                      <a:pt x="1156081" y="95758"/>
                    </a:cubicBezTo>
                    <a:cubicBezTo>
                      <a:pt x="1148207" y="98171"/>
                      <a:pt x="1141095" y="101727"/>
                      <a:pt x="1134237" y="106680"/>
                    </a:cubicBezTo>
                    <a:lnTo>
                      <a:pt x="1123696" y="78740"/>
                    </a:lnTo>
                    <a:cubicBezTo>
                      <a:pt x="1133348" y="72390"/>
                      <a:pt x="1143508" y="67818"/>
                      <a:pt x="1154176" y="65024"/>
                    </a:cubicBezTo>
                    <a:cubicBezTo>
                      <a:pt x="1164844" y="62230"/>
                      <a:pt x="1175131" y="60960"/>
                      <a:pt x="1185164" y="60960"/>
                    </a:cubicBezTo>
                    <a:cubicBezTo>
                      <a:pt x="1199388" y="60960"/>
                      <a:pt x="1211707" y="63246"/>
                      <a:pt x="1221994" y="67691"/>
                    </a:cubicBezTo>
                    <a:cubicBezTo>
                      <a:pt x="1232281" y="72136"/>
                      <a:pt x="1240536" y="78994"/>
                      <a:pt x="1246124" y="88265"/>
                    </a:cubicBezTo>
                    <a:cubicBezTo>
                      <a:pt x="1251712" y="97536"/>
                      <a:pt x="1254633" y="109093"/>
                      <a:pt x="1254633" y="123190"/>
                    </a:cubicBezTo>
                    <a:lnTo>
                      <a:pt x="1254633" y="219456"/>
                    </a:lnTo>
                    <a:lnTo>
                      <a:pt x="1220216" y="219456"/>
                    </a:lnTo>
                    <a:lnTo>
                      <a:pt x="1220216" y="202057"/>
                    </a:lnTo>
                    <a:cubicBezTo>
                      <a:pt x="1215136" y="209042"/>
                      <a:pt x="1208151" y="214503"/>
                      <a:pt x="1199134" y="218313"/>
                    </a:cubicBezTo>
                    <a:cubicBezTo>
                      <a:pt x="1190117" y="222123"/>
                      <a:pt x="1180084" y="223901"/>
                      <a:pt x="1168908" y="223901"/>
                    </a:cubicBezTo>
                    <a:close/>
                    <a:moveTo>
                      <a:pt x="1360043" y="224028"/>
                    </a:moveTo>
                    <a:cubicBezTo>
                      <a:pt x="1344422" y="224028"/>
                      <a:pt x="1331976" y="219583"/>
                      <a:pt x="1322832" y="210566"/>
                    </a:cubicBezTo>
                    <a:cubicBezTo>
                      <a:pt x="1313688" y="201549"/>
                      <a:pt x="1309116" y="188087"/>
                      <a:pt x="1309116" y="170053"/>
                    </a:cubicBezTo>
                    <a:lnTo>
                      <a:pt x="1309116" y="22860"/>
                    </a:lnTo>
                    <a:lnTo>
                      <a:pt x="1348105" y="22860"/>
                    </a:lnTo>
                    <a:lnTo>
                      <a:pt x="1348105" y="67056"/>
                    </a:lnTo>
                    <a:lnTo>
                      <a:pt x="1388237" y="67056"/>
                    </a:lnTo>
                    <a:lnTo>
                      <a:pt x="1388237" y="98806"/>
                    </a:lnTo>
                    <a:lnTo>
                      <a:pt x="1348105" y="98806"/>
                    </a:lnTo>
                    <a:lnTo>
                      <a:pt x="1348105" y="162306"/>
                    </a:lnTo>
                    <a:cubicBezTo>
                      <a:pt x="1348105" y="172085"/>
                      <a:pt x="1350010" y="178943"/>
                      <a:pt x="1353947" y="183007"/>
                    </a:cubicBezTo>
                    <a:cubicBezTo>
                      <a:pt x="1357884" y="187071"/>
                      <a:pt x="1363091" y="188976"/>
                      <a:pt x="1369949" y="188976"/>
                    </a:cubicBezTo>
                    <a:cubicBezTo>
                      <a:pt x="1373378" y="188976"/>
                      <a:pt x="1376680" y="188595"/>
                      <a:pt x="1379728" y="187706"/>
                    </a:cubicBezTo>
                    <a:cubicBezTo>
                      <a:pt x="1382776" y="186817"/>
                      <a:pt x="1385824" y="185801"/>
                      <a:pt x="1388364" y="184531"/>
                    </a:cubicBezTo>
                    <a:lnTo>
                      <a:pt x="1394460" y="215646"/>
                    </a:lnTo>
                    <a:cubicBezTo>
                      <a:pt x="1390015" y="217932"/>
                      <a:pt x="1384808" y="219964"/>
                      <a:pt x="1378712" y="221615"/>
                    </a:cubicBezTo>
                    <a:cubicBezTo>
                      <a:pt x="1372616" y="223266"/>
                      <a:pt x="1366520" y="224028"/>
                      <a:pt x="1359916" y="224028"/>
                    </a:cubicBezTo>
                    <a:close/>
                    <a:moveTo>
                      <a:pt x="1276985" y="98806"/>
                    </a:moveTo>
                    <a:lnTo>
                      <a:pt x="1276985" y="67056"/>
                    </a:lnTo>
                    <a:lnTo>
                      <a:pt x="1313561" y="67056"/>
                    </a:lnTo>
                    <a:lnTo>
                      <a:pt x="1313561" y="98806"/>
                    </a:lnTo>
                    <a:lnTo>
                      <a:pt x="1276985" y="98806"/>
                    </a:lnTo>
                    <a:close/>
                    <a:moveTo>
                      <a:pt x="1427734" y="219456"/>
                    </a:moveTo>
                    <a:lnTo>
                      <a:pt x="1427734" y="0"/>
                    </a:lnTo>
                    <a:lnTo>
                      <a:pt x="1466723" y="0"/>
                    </a:lnTo>
                    <a:lnTo>
                      <a:pt x="1466723" y="99187"/>
                    </a:lnTo>
                    <a:lnTo>
                      <a:pt x="1458595" y="90043"/>
                    </a:lnTo>
                    <a:cubicBezTo>
                      <a:pt x="1465326" y="81026"/>
                      <a:pt x="1473327" y="74168"/>
                      <a:pt x="1482725" y="69469"/>
                    </a:cubicBezTo>
                    <a:cubicBezTo>
                      <a:pt x="1492123" y="64770"/>
                      <a:pt x="1502156" y="62484"/>
                      <a:pt x="1512951" y="62484"/>
                    </a:cubicBezTo>
                    <a:cubicBezTo>
                      <a:pt x="1526921" y="62484"/>
                      <a:pt x="1538605" y="65278"/>
                      <a:pt x="1547876" y="70866"/>
                    </a:cubicBezTo>
                    <a:cubicBezTo>
                      <a:pt x="1557147" y="76454"/>
                      <a:pt x="1564259" y="83693"/>
                      <a:pt x="1568958" y="92710"/>
                    </a:cubicBezTo>
                    <a:cubicBezTo>
                      <a:pt x="1573657" y="101727"/>
                      <a:pt x="1575943" y="111125"/>
                      <a:pt x="1575943" y="121031"/>
                    </a:cubicBezTo>
                    <a:lnTo>
                      <a:pt x="1575943" y="219456"/>
                    </a:lnTo>
                    <a:lnTo>
                      <a:pt x="1536954" y="219456"/>
                    </a:lnTo>
                    <a:lnTo>
                      <a:pt x="1536954" y="132080"/>
                    </a:lnTo>
                    <a:cubicBezTo>
                      <a:pt x="1536954" y="122047"/>
                      <a:pt x="1533906" y="113792"/>
                      <a:pt x="1527683" y="107569"/>
                    </a:cubicBezTo>
                    <a:cubicBezTo>
                      <a:pt x="1521460" y="101346"/>
                      <a:pt x="1513205" y="98171"/>
                      <a:pt x="1502537" y="98171"/>
                    </a:cubicBezTo>
                    <a:cubicBezTo>
                      <a:pt x="1495425" y="98044"/>
                      <a:pt x="1489202" y="99568"/>
                      <a:pt x="1483741" y="102616"/>
                    </a:cubicBezTo>
                    <a:cubicBezTo>
                      <a:pt x="1478280" y="105664"/>
                      <a:pt x="1474216" y="109982"/>
                      <a:pt x="1471295" y="115697"/>
                    </a:cubicBezTo>
                    <a:cubicBezTo>
                      <a:pt x="1468374" y="121412"/>
                      <a:pt x="1466850" y="127889"/>
                      <a:pt x="1466850" y="135382"/>
                    </a:cubicBezTo>
                    <a:lnTo>
                      <a:pt x="1466850" y="219456"/>
                    </a:lnTo>
                    <a:lnTo>
                      <a:pt x="1427861" y="219456"/>
                    </a:lnTo>
                    <a:close/>
                    <a:moveTo>
                      <a:pt x="1689989" y="224028"/>
                    </a:moveTo>
                    <a:cubicBezTo>
                      <a:pt x="1673733" y="224028"/>
                      <a:pt x="1659255" y="220345"/>
                      <a:pt x="1646682" y="213106"/>
                    </a:cubicBezTo>
                    <a:cubicBezTo>
                      <a:pt x="1634109" y="205867"/>
                      <a:pt x="1624330" y="195834"/>
                      <a:pt x="1617218" y="183642"/>
                    </a:cubicBezTo>
                    <a:cubicBezTo>
                      <a:pt x="1610106" y="171450"/>
                      <a:pt x="1606550" y="157861"/>
                      <a:pt x="1606550" y="143256"/>
                    </a:cubicBezTo>
                    <a:cubicBezTo>
                      <a:pt x="1606550" y="132461"/>
                      <a:pt x="1608582" y="122174"/>
                      <a:pt x="1612646" y="112522"/>
                    </a:cubicBezTo>
                    <a:cubicBezTo>
                      <a:pt x="1616710" y="102870"/>
                      <a:pt x="1622425" y="94234"/>
                      <a:pt x="1629918" y="86741"/>
                    </a:cubicBezTo>
                    <a:cubicBezTo>
                      <a:pt x="1637411" y="79248"/>
                      <a:pt x="1646301" y="73279"/>
                      <a:pt x="1656461" y="69088"/>
                    </a:cubicBezTo>
                    <a:cubicBezTo>
                      <a:pt x="1666621" y="64897"/>
                      <a:pt x="1677797" y="62484"/>
                      <a:pt x="1689989" y="62484"/>
                    </a:cubicBezTo>
                    <a:cubicBezTo>
                      <a:pt x="1706118" y="62484"/>
                      <a:pt x="1720469" y="66167"/>
                      <a:pt x="1732915" y="73406"/>
                    </a:cubicBezTo>
                    <a:cubicBezTo>
                      <a:pt x="1745361" y="80645"/>
                      <a:pt x="1755394" y="90551"/>
                      <a:pt x="1762506" y="102870"/>
                    </a:cubicBezTo>
                    <a:cubicBezTo>
                      <a:pt x="1769618" y="115189"/>
                      <a:pt x="1773301" y="128651"/>
                      <a:pt x="1773301" y="143256"/>
                    </a:cubicBezTo>
                    <a:cubicBezTo>
                      <a:pt x="1773301" y="154051"/>
                      <a:pt x="1771269" y="164338"/>
                      <a:pt x="1767078" y="173990"/>
                    </a:cubicBezTo>
                    <a:cubicBezTo>
                      <a:pt x="1762887" y="183642"/>
                      <a:pt x="1757299" y="192278"/>
                      <a:pt x="1749806" y="199771"/>
                    </a:cubicBezTo>
                    <a:cubicBezTo>
                      <a:pt x="1742313" y="207264"/>
                      <a:pt x="1733550" y="213233"/>
                      <a:pt x="1723390" y="217551"/>
                    </a:cubicBezTo>
                    <a:cubicBezTo>
                      <a:pt x="1713230" y="221869"/>
                      <a:pt x="1702054" y="223901"/>
                      <a:pt x="1689862" y="223901"/>
                    </a:cubicBezTo>
                    <a:close/>
                    <a:moveTo>
                      <a:pt x="1689862" y="189865"/>
                    </a:moveTo>
                    <a:cubicBezTo>
                      <a:pt x="1698498" y="189865"/>
                      <a:pt x="1706118" y="187960"/>
                      <a:pt x="1712849" y="184277"/>
                    </a:cubicBezTo>
                    <a:cubicBezTo>
                      <a:pt x="1719580" y="180594"/>
                      <a:pt x="1725041" y="175006"/>
                      <a:pt x="1728851" y="168148"/>
                    </a:cubicBezTo>
                    <a:cubicBezTo>
                      <a:pt x="1732661" y="161290"/>
                      <a:pt x="1734693" y="152908"/>
                      <a:pt x="1734693" y="143256"/>
                    </a:cubicBezTo>
                    <a:cubicBezTo>
                      <a:pt x="1734693" y="133604"/>
                      <a:pt x="1732788" y="125476"/>
                      <a:pt x="1728851" y="118364"/>
                    </a:cubicBezTo>
                    <a:cubicBezTo>
                      <a:pt x="1724914" y="111252"/>
                      <a:pt x="1719707" y="105918"/>
                      <a:pt x="1712976" y="102235"/>
                    </a:cubicBezTo>
                    <a:cubicBezTo>
                      <a:pt x="1706245" y="98552"/>
                      <a:pt x="1698625" y="96647"/>
                      <a:pt x="1689989" y="96647"/>
                    </a:cubicBezTo>
                    <a:cubicBezTo>
                      <a:pt x="1681353" y="96647"/>
                      <a:pt x="1673606" y="98552"/>
                      <a:pt x="1666875" y="102235"/>
                    </a:cubicBezTo>
                    <a:cubicBezTo>
                      <a:pt x="1660144" y="105918"/>
                      <a:pt x="1654937" y="111379"/>
                      <a:pt x="1651000" y="118364"/>
                    </a:cubicBezTo>
                    <a:cubicBezTo>
                      <a:pt x="1647063" y="125349"/>
                      <a:pt x="1645412" y="133604"/>
                      <a:pt x="1645412" y="143256"/>
                    </a:cubicBezTo>
                    <a:cubicBezTo>
                      <a:pt x="1645412" y="152908"/>
                      <a:pt x="1647317" y="161036"/>
                      <a:pt x="1651254" y="168148"/>
                    </a:cubicBezTo>
                    <a:cubicBezTo>
                      <a:pt x="1655191" y="175260"/>
                      <a:pt x="1660398" y="180467"/>
                      <a:pt x="1667129" y="184277"/>
                    </a:cubicBezTo>
                    <a:cubicBezTo>
                      <a:pt x="1673860" y="188087"/>
                      <a:pt x="1681480" y="189865"/>
                      <a:pt x="1689989" y="189865"/>
                    </a:cubicBezTo>
                    <a:close/>
                    <a:moveTo>
                      <a:pt x="1805559" y="219456"/>
                    </a:moveTo>
                    <a:lnTo>
                      <a:pt x="1805559" y="67056"/>
                    </a:lnTo>
                    <a:lnTo>
                      <a:pt x="1844548" y="67056"/>
                    </a:lnTo>
                    <a:lnTo>
                      <a:pt x="1844548" y="85344"/>
                    </a:lnTo>
                    <a:cubicBezTo>
                      <a:pt x="1850644" y="77343"/>
                      <a:pt x="1857756" y="71501"/>
                      <a:pt x="1865884" y="67945"/>
                    </a:cubicBezTo>
                    <a:cubicBezTo>
                      <a:pt x="1874012" y="64389"/>
                      <a:pt x="1882648" y="62484"/>
                      <a:pt x="1891665" y="62484"/>
                    </a:cubicBezTo>
                    <a:cubicBezTo>
                      <a:pt x="1905635" y="62484"/>
                      <a:pt x="1917319" y="65278"/>
                      <a:pt x="1926463" y="70866"/>
                    </a:cubicBezTo>
                    <a:cubicBezTo>
                      <a:pt x="1935607" y="76454"/>
                      <a:pt x="1942592" y="83566"/>
                      <a:pt x="1947037" y="92329"/>
                    </a:cubicBezTo>
                    <a:cubicBezTo>
                      <a:pt x="1951482" y="101092"/>
                      <a:pt x="1953768" y="110236"/>
                      <a:pt x="1953768" y="119761"/>
                    </a:cubicBezTo>
                    <a:lnTo>
                      <a:pt x="1953768" y="219456"/>
                    </a:lnTo>
                    <a:lnTo>
                      <a:pt x="1914779" y="219456"/>
                    </a:lnTo>
                    <a:lnTo>
                      <a:pt x="1914779" y="131953"/>
                    </a:lnTo>
                    <a:cubicBezTo>
                      <a:pt x="1914779" y="121539"/>
                      <a:pt x="1911731" y="113411"/>
                      <a:pt x="1905762" y="107315"/>
                    </a:cubicBezTo>
                    <a:cubicBezTo>
                      <a:pt x="1899793" y="101219"/>
                      <a:pt x="1891411" y="98171"/>
                      <a:pt x="1880616" y="98171"/>
                    </a:cubicBezTo>
                    <a:cubicBezTo>
                      <a:pt x="1873631" y="98171"/>
                      <a:pt x="1867408" y="99695"/>
                      <a:pt x="1861820" y="102870"/>
                    </a:cubicBezTo>
                    <a:cubicBezTo>
                      <a:pt x="1856232" y="106045"/>
                      <a:pt x="1852168" y="110236"/>
                      <a:pt x="1849120" y="115824"/>
                    </a:cubicBezTo>
                    <a:cubicBezTo>
                      <a:pt x="1846072" y="121412"/>
                      <a:pt x="1844548" y="127889"/>
                      <a:pt x="1844548" y="135128"/>
                    </a:cubicBezTo>
                    <a:lnTo>
                      <a:pt x="1844548" y="219456"/>
                    </a:lnTo>
                    <a:lnTo>
                      <a:pt x="1805559" y="21945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95402" y="63627"/>
                <a:ext cx="49530" cy="224536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224536">
                    <a:moveTo>
                      <a:pt x="5334" y="224536"/>
                    </a:moveTo>
                    <a:lnTo>
                      <a:pt x="5334" y="72136"/>
                    </a:lnTo>
                    <a:lnTo>
                      <a:pt x="44323" y="72136"/>
                    </a:lnTo>
                    <a:lnTo>
                      <a:pt x="44323" y="224536"/>
                    </a:lnTo>
                    <a:lnTo>
                      <a:pt x="5207" y="224536"/>
                    </a:lnTo>
                    <a:close/>
                    <a:moveTo>
                      <a:pt x="24765" y="46482"/>
                    </a:moveTo>
                    <a:cubicBezTo>
                      <a:pt x="18034" y="46482"/>
                      <a:pt x="12319" y="44323"/>
                      <a:pt x="7366" y="40132"/>
                    </a:cubicBezTo>
                    <a:cubicBezTo>
                      <a:pt x="2413" y="35941"/>
                      <a:pt x="0" y="30226"/>
                      <a:pt x="0" y="23241"/>
                    </a:cubicBezTo>
                    <a:cubicBezTo>
                      <a:pt x="0" y="16256"/>
                      <a:pt x="2413" y="10541"/>
                      <a:pt x="7366" y="6350"/>
                    </a:cubicBezTo>
                    <a:cubicBezTo>
                      <a:pt x="12319" y="2159"/>
                      <a:pt x="18034" y="0"/>
                      <a:pt x="24765" y="0"/>
                    </a:cubicBezTo>
                    <a:cubicBezTo>
                      <a:pt x="31496" y="0"/>
                      <a:pt x="37211" y="2159"/>
                      <a:pt x="42164" y="6350"/>
                    </a:cubicBezTo>
                    <a:cubicBezTo>
                      <a:pt x="47117" y="10541"/>
                      <a:pt x="49530" y="16256"/>
                      <a:pt x="49530" y="23241"/>
                    </a:cubicBezTo>
                    <a:cubicBezTo>
                      <a:pt x="49530" y="30226"/>
                      <a:pt x="47117" y="35941"/>
                      <a:pt x="42164" y="40132"/>
                    </a:cubicBezTo>
                    <a:cubicBezTo>
                      <a:pt x="37211" y="44323"/>
                      <a:pt x="31496" y="46482"/>
                      <a:pt x="24765" y="46482"/>
                    </a:cubicBezTo>
                    <a:close/>
                  </a:path>
                </a:pathLst>
              </a:custGeom>
              <a:solidFill>
                <a:srgbClr val="00FFD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853496" y="2301748"/>
            <a:ext cx="4634613" cy="580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  <a:spcBef>
                <a:spcPct val="0"/>
              </a:spcBef>
            </a:pPr>
            <a:r>
              <a:rPr lang="en-US" sz="3393" b="1" dirty="0">
                <a:solidFill>
                  <a:srgbClr val="FFFFFF"/>
                </a:solidFill>
                <a:latin typeface="Averta Bold"/>
                <a:ea typeface="Averta Bold"/>
                <a:cs typeface="Averta Bold"/>
                <a:sym typeface="Averta Bold"/>
              </a:rPr>
              <a:t>Results and Impact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4003" y="3108633"/>
            <a:ext cx="12292366" cy="6719725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Metrics of the AI Model:</a:t>
            </a:r>
          </a:p>
          <a:p>
            <a:pPr algn="l">
              <a:lnSpc>
                <a:spcPts val="4750"/>
              </a:lnSpc>
            </a:pP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R</a:t>
            </a:r>
            <a:r>
              <a:rPr lang="en-US" sz="2600" baseline="300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2 </a:t>
            </a: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scores : </a:t>
            </a:r>
          </a:p>
          <a:p>
            <a:pPr algn="l">
              <a:lnSpc>
                <a:spcPts val="4750"/>
              </a:lnSpc>
            </a:pP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Training: </a:t>
            </a:r>
            <a:r>
              <a:rPr lang="en-US" sz="26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XGBoost</a:t>
            </a: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: 1.0, Ridge: 0.9676, </a:t>
            </a:r>
            <a:r>
              <a:rPr lang="en-US" sz="26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kNN</a:t>
            </a: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: 1.0, </a:t>
            </a:r>
            <a:r>
              <a:rPr lang="en-US" sz="26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RandomForest</a:t>
            </a: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: 0.9993  - Ensemble: 0.9971</a:t>
            </a:r>
          </a:p>
          <a:p>
            <a:pPr algn="l">
              <a:lnSpc>
                <a:spcPts val="4750"/>
              </a:lnSpc>
            </a:pP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Test: </a:t>
            </a:r>
            <a:r>
              <a:rPr lang="en-US" sz="26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XGBoost</a:t>
            </a: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: 0.5632, Ridge: 0.7095, </a:t>
            </a:r>
            <a:r>
              <a:rPr lang="en-US" sz="26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kNN</a:t>
            </a: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: 0.5779, </a:t>
            </a:r>
            <a:r>
              <a:rPr lang="en-US" sz="26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RandomForest</a:t>
            </a:r>
            <a:r>
              <a:rPr lang="en-US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: 0.6542 – Ensemble: 0.8256</a:t>
            </a:r>
          </a:p>
          <a:p>
            <a:pPr algn="l">
              <a:lnSpc>
                <a:spcPts val="4750"/>
              </a:lnSpc>
            </a:pPr>
            <a:endParaRPr lang="en-US" sz="2600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  <a:p>
            <a:pPr algn="l">
              <a:lnSpc>
                <a:spcPts val="4750"/>
              </a:lnSpc>
            </a:pPr>
            <a:r>
              <a:rPr lang="el-GR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Το </a:t>
            </a:r>
            <a:r>
              <a:rPr lang="el-GR" sz="26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μοντ</a:t>
            </a:r>
            <a:r>
              <a:rPr lang="en-US" sz="26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έ</a:t>
            </a:r>
            <a:r>
              <a:rPr lang="el-GR" sz="2600" dirty="0" err="1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λο</a:t>
            </a:r>
            <a:r>
              <a:rPr lang="el-GR" sz="2600" dirty="0">
                <a:solidFill>
                  <a:srgbClr val="FFFFFF"/>
                </a:solidFill>
                <a:latin typeface="Averta"/>
                <a:ea typeface="Averta"/>
                <a:cs typeface="Averta"/>
                <a:sym typeface="Averta"/>
              </a:rPr>
              <a:t> μας αποτελεί μια εξαιρετική βάση για ένα ολοκληρωμένο μοντέλο πρόβλεψης και βελτιστοποίησης, το οποίο δοσμένων των κατάλληλων δεδομένων μπορεί να έχει μια πολύ ρεαλιστική απόκριση</a:t>
            </a:r>
            <a:endParaRPr lang="en-US" sz="2600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  <a:p>
            <a:pPr algn="ctr">
              <a:lnSpc>
                <a:spcPts val="4750"/>
              </a:lnSpc>
              <a:spcBef>
                <a:spcPct val="0"/>
              </a:spcBef>
            </a:pPr>
            <a:endParaRPr lang="en-US" sz="3393" dirty="0">
              <a:solidFill>
                <a:srgbClr val="FFFFFF"/>
              </a:solidFill>
              <a:latin typeface="Averta"/>
              <a:ea typeface="Averta"/>
              <a:cs typeface="Averta"/>
              <a:sym typeface="Averta"/>
            </a:endParaRPr>
          </a:p>
        </p:txBody>
      </p:sp>
      <p:sp>
        <p:nvSpPr>
          <p:cNvPr id="24" name="Freeform 24"/>
          <p:cNvSpPr/>
          <p:nvPr/>
        </p:nvSpPr>
        <p:spPr>
          <a:xfrm rot="3857612">
            <a:off x="11540520" y="-352520"/>
            <a:ext cx="11437560" cy="7320039"/>
          </a:xfrm>
          <a:custGeom>
            <a:avLst/>
            <a:gdLst/>
            <a:ahLst/>
            <a:cxnLst/>
            <a:rect l="l" t="t" r="r" b="b"/>
            <a:pathLst>
              <a:path w="11437560" h="7320039">
                <a:moveTo>
                  <a:pt x="0" y="0"/>
                </a:moveTo>
                <a:lnTo>
                  <a:pt x="11437560" y="0"/>
                </a:lnTo>
                <a:lnTo>
                  <a:pt x="11437560" y="7320039"/>
                </a:lnTo>
                <a:lnTo>
                  <a:pt x="0" y="7320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" b="-9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5" name="Group 18">
            <a:extLst>
              <a:ext uri="{FF2B5EF4-FFF2-40B4-BE49-F238E27FC236}">
                <a16:creationId xmlns:a16="http://schemas.microsoft.com/office/drawing/2014/main" id="{54C4710B-CDC1-0423-8016-AC93C6BDB1B1}"/>
              </a:ext>
            </a:extLst>
          </p:cNvPr>
          <p:cNvGrpSpPr/>
          <p:nvPr/>
        </p:nvGrpSpPr>
        <p:grpSpPr>
          <a:xfrm>
            <a:off x="13234864" y="7748859"/>
            <a:ext cx="4672136" cy="1864688"/>
            <a:chOff x="0" y="0"/>
            <a:chExt cx="5897502" cy="2135796"/>
          </a:xfrm>
        </p:grpSpPr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EB46A26-849C-2C74-DE1B-1D9A77790B5E}"/>
                </a:ext>
              </a:extLst>
            </p:cNvPr>
            <p:cNvSpPr/>
            <p:nvPr/>
          </p:nvSpPr>
          <p:spPr>
            <a:xfrm>
              <a:off x="0" y="712218"/>
              <a:ext cx="5897502" cy="1423579"/>
            </a:xfrm>
            <a:custGeom>
              <a:avLst/>
              <a:gdLst/>
              <a:ahLst/>
              <a:cxnLst/>
              <a:rect l="l" t="t" r="r" b="b"/>
              <a:pathLst>
                <a:path w="5897502" h="1423579">
                  <a:moveTo>
                    <a:pt x="0" y="0"/>
                  </a:moveTo>
                  <a:lnTo>
                    <a:pt x="5897502" y="0"/>
                  </a:lnTo>
                  <a:lnTo>
                    <a:pt x="5897502" y="1423578"/>
                  </a:lnTo>
                  <a:lnTo>
                    <a:pt x="0" y="142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ED2BE234-2293-FF57-C0C9-5C9C1C85679B}"/>
                </a:ext>
              </a:extLst>
            </p:cNvPr>
            <p:cNvSpPr txBox="1"/>
            <p:nvPr/>
          </p:nvSpPr>
          <p:spPr>
            <a:xfrm>
              <a:off x="1468184" y="-47625"/>
              <a:ext cx="2961134" cy="58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7"/>
                </a:lnSpc>
              </a:pPr>
              <a:r>
                <a:rPr lang="en-US" sz="2669" b="1" dirty="0" err="1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Organised</a:t>
              </a:r>
              <a:r>
                <a:rPr lang="en-US" sz="2669" b="1" dirty="0">
                  <a:solidFill>
                    <a:srgbClr val="FFFFFF"/>
                  </a:solidFill>
                  <a:latin typeface="Averta Bold"/>
                  <a:ea typeface="Averta Bold"/>
                  <a:cs typeface="Averta Bold"/>
                  <a:sym typeface="Averta Bold"/>
                </a:rPr>
                <a:t> by:</a:t>
              </a: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E15EAEB-AA74-399D-84B6-B188D46246D8}"/>
                </a:ext>
              </a:extLst>
            </p:cNvPr>
            <p:cNvSpPr/>
            <p:nvPr/>
          </p:nvSpPr>
          <p:spPr>
            <a:xfrm>
              <a:off x="220201" y="881056"/>
              <a:ext cx="5063231" cy="1006317"/>
            </a:xfrm>
            <a:custGeom>
              <a:avLst/>
              <a:gdLst/>
              <a:ahLst/>
              <a:cxnLst/>
              <a:rect l="l" t="t" r="r" b="b"/>
              <a:pathLst>
                <a:path w="5063231" h="1006317">
                  <a:moveTo>
                    <a:pt x="0" y="0"/>
                  </a:moveTo>
                  <a:lnTo>
                    <a:pt x="5063231" y="0"/>
                  </a:lnTo>
                  <a:lnTo>
                    <a:pt x="5063231" y="1006317"/>
                  </a:lnTo>
                  <a:lnTo>
                    <a:pt x="0" y="100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857</Words>
  <Application>Microsoft Macintosh PowerPoint</Application>
  <PresentationFormat>Custom</PresentationFormat>
  <Paragraphs>116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HK Grotesk</vt:lpstr>
      <vt:lpstr>Arial</vt:lpstr>
      <vt:lpstr>Averta Bold</vt:lpstr>
      <vt:lpstr>Averta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presentation AI HACKATHON 2025</dc:title>
  <cp:lastModifiedBy>EVANGELOS VIGLIS</cp:lastModifiedBy>
  <cp:revision>10</cp:revision>
  <dcterms:created xsi:type="dcterms:W3CDTF">2006-08-16T00:00:00Z</dcterms:created>
  <dcterms:modified xsi:type="dcterms:W3CDTF">2025-02-23T11:26:30Z</dcterms:modified>
  <dc:identifier>DAGfX7zyj4M</dc:identifier>
</cp:coreProperties>
</file>